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825" r:id="rId2"/>
    <p:sldId id="999" r:id="rId3"/>
    <p:sldId id="1468" r:id="rId4"/>
    <p:sldId id="1469" r:id="rId5"/>
    <p:sldId id="1470" r:id="rId6"/>
    <p:sldId id="1471" r:id="rId7"/>
    <p:sldId id="1474" r:id="rId8"/>
    <p:sldId id="1472" r:id="rId9"/>
    <p:sldId id="1476" r:id="rId10"/>
    <p:sldId id="1473" r:id="rId11"/>
    <p:sldId id="1485" r:id="rId12"/>
    <p:sldId id="1478" r:id="rId13"/>
    <p:sldId id="1479" r:id="rId14"/>
    <p:sldId id="1480" r:id="rId15"/>
    <p:sldId id="1481" r:id="rId16"/>
    <p:sldId id="1482" r:id="rId17"/>
    <p:sldId id="1484" r:id="rId18"/>
    <p:sldId id="1486" r:id="rId19"/>
    <p:sldId id="1487" r:id="rId20"/>
    <p:sldId id="1488" r:id="rId21"/>
    <p:sldId id="1489" r:id="rId22"/>
    <p:sldId id="1490"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10" autoAdjust="0"/>
    <p:restoredTop sz="94624" autoAdjust="0"/>
  </p:normalViewPr>
  <p:slideViewPr>
    <p:cSldViewPr>
      <p:cViewPr>
        <p:scale>
          <a:sx n="71" d="100"/>
          <a:sy n="71" d="100"/>
        </p:scale>
        <p:origin x="-144" y="-63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2014/04/11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4</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shalom.org.uk/"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GLORY TO </a:t>
            </a:r>
            <a:r>
              <a:rPr lang="he-IL" sz="4800" dirty="0" smtClean="0"/>
              <a:t>יהוה</a:t>
            </a:r>
            <a:endParaRPr lang="en-ZA" dirty="0"/>
          </a:p>
        </p:txBody>
      </p:sp>
      <p:sp>
        <p:nvSpPr>
          <p:cNvPr id="3" name="Content Placeholder 2"/>
          <p:cNvSpPr>
            <a:spLocks noGrp="1"/>
          </p:cNvSpPr>
          <p:nvPr>
            <p:ph idx="1"/>
          </p:nvPr>
        </p:nvSpPr>
        <p:spPr/>
        <p:txBody>
          <a:bodyPr>
            <a:normAutofit lnSpcReduction="10000"/>
          </a:bodyPr>
          <a:lstStyle/>
          <a:p>
            <a:r>
              <a:rPr lang="en-ZA" dirty="0" smtClean="0"/>
              <a:t>There </a:t>
            </a:r>
            <a:r>
              <a:rPr lang="en-ZA" dirty="0" smtClean="0"/>
              <a:t>is a turning </a:t>
            </a:r>
            <a:r>
              <a:rPr lang="en-ZA" dirty="0" smtClean="0"/>
              <a:t>point, </a:t>
            </a:r>
            <a:r>
              <a:rPr lang="he-IL" dirty="0" smtClean="0"/>
              <a:t>יהוה</a:t>
            </a:r>
            <a:r>
              <a:rPr lang="en-ZA" dirty="0" smtClean="0"/>
              <a:t> </a:t>
            </a:r>
            <a:r>
              <a:rPr lang="en-ZA" dirty="0" smtClean="0"/>
              <a:t>will, for His Name’s sake, redeem Israel and </a:t>
            </a:r>
            <a:r>
              <a:rPr lang="en-ZA" dirty="0" smtClean="0"/>
              <a:t>overthrow oppressors</a:t>
            </a:r>
            <a:r>
              <a:rPr lang="en-ZA" dirty="0" smtClean="0"/>
              <a:t>. He will restore the Land and His people. Protecting the Name of the Almighty </a:t>
            </a:r>
            <a:r>
              <a:rPr lang="en-ZA" dirty="0" smtClean="0"/>
              <a:t>is accomplished </a:t>
            </a:r>
            <a:r>
              <a:rPr lang="en-ZA" dirty="0" smtClean="0"/>
              <a:t>through the plan of the Almighty, so eloquently stated for us in </a:t>
            </a:r>
            <a:r>
              <a:rPr lang="en-ZA" dirty="0" err="1" smtClean="0"/>
              <a:t>Ha’azinu</a:t>
            </a:r>
            <a:r>
              <a:rPr lang="en-ZA" dirty="0" smtClean="0"/>
              <a:t>. This is </a:t>
            </a:r>
            <a:r>
              <a:rPr lang="en-ZA" dirty="0" smtClean="0"/>
              <a:t>the deeper meaning </a:t>
            </a:r>
            <a:r>
              <a:rPr lang="en-ZA" dirty="0" smtClean="0"/>
              <a:t>of the Song of Moshe</a:t>
            </a:r>
            <a:r>
              <a:rPr lang="en-ZA" dirty="0" smtClean="0"/>
              <a:t>: </a:t>
            </a:r>
          </a:p>
          <a:p>
            <a:pPr algn="ctr"/>
            <a:r>
              <a:rPr lang="en-ZA" i="1" dirty="0" smtClean="0">
                <a:solidFill>
                  <a:srgbClr val="004821"/>
                </a:solidFill>
              </a:rPr>
              <a:t>“For I proclaim the Name of </a:t>
            </a:r>
            <a:r>
              <a:rPr lang="he-IL" i="1" dirty="0" smtClean="0">
                <a:solidFill>
                  <a:srgbClr val="004821"/>
                </a:solidFill>
              </a:rPr>
              <a:t>יהוה</a:t>
            </a:r>
            <a:r>
              <a:rPr lang="en-ZA" i="1" dirty="0" smtClean="0">
                <a:solidFill>
                  <a:srgbClr val="004821"/>
                </a:solidFill>
              </a:rPr>
              <a:t>, Ascribe greatness to our Elohim. </a:t>
            </a:r>
          </a:p>
          <a:p>
            <a:pPr algn="ctr"/>
            <a:r>
              <a:rPr lang="en-US" b="1" i="1" dirty="0" smtClean="0">
                <a:solidFill>
                  <a:srgbClr val="004821"/>
                </a:solidFill>
              </a:rPr>
              <a:t>(Deuteronomy 32:3)</a:t>
            </a:r>
          </a:p>
          <a:p>
            <a:r>
              <a:rPr lang="en-ZA" dirty="0" smtClean="0"/>
              <a:t>We understand </a:t>
            </a:r>
            <a:r>
              <a:rPr lang="en-ZA" dirty="0" smtClean="0"/>
              <a:t>from the Song that we have a choice. Israel is </a:t>
            </a:r>
            <a:r>
              <a:rPr lang="he-IL" dirty="0" smtClean="0"/>
              <a:t>יהוה</a:t>
            </a:r>
            <a:r>
              <a:rPr lang="en-ZA" dirty="0" smtClean="0"/>
              <a:t>’s chosen people</a:t>
            </a:r>
            <a:r>
              <a:rPr lang="en-ZA" dirty="0" smtClean="0"/>
              <a:t>. If you join with or align yourself with the Father’s plan for Israel, then you will bring </a:t>
            </a:r>
            <a:r>
              <a:rPr lang="en-ZA" dirty="0" smtClean="0"/>
              <a:t>glory to </a:t>
            </a:r>
            <a:r>
              <a:rPr lang="en-ZA" dirty="0" smtClean="0"/>
              <a:t>His “</a:t>
            </a:r>
            <a:r>
              <a:rPr lang="en-ZA" i="1" dirty="0" smtClean="0"/>
              <a:t>Name.” If you choose to go against His plan for Israel, glory will still come to His “Name</a:t>
            </a:r>
            <a:r>
              <a:rPr lang="en-ZA" i="1" dirty="0" smtClean="0"/>
              <a:t>,” </a:t>
            </a:r>
            <a:r>
              <a:rPr lang="en-ZA" dirty="0" smtClean="0"/>
              <a:t>but </a:t>
            </a:r>
            <a:r>
              <a:rPr lang="en-ZA" dirty="0" smtClean="0"/>
              <a:t>it will not be for your good</a:t>
            </a:r>
            <a:r>
              <a:rPr lang="en-ZA" dirty="0" smtClean="0"/>
              <a:t>!</a:t>
            </a:r>
          </a:p>
          <a:p>
            <a:r>
              <a:rPr lang="en-ZA" dirty="0" smtClean="0"/>
              <a:t>It is not by coincidence that the Song of Moshe is read during </a:t>
            </a:r>
            <a:r>
              <a:rPr lang="en-ZA" dirty="0" smtClean="0"/>
              <a:t>the </a:t>
            </a:r>
            <a:r>
              <a:rPr lang="en-ZA" dirty="0" smtClean="0"/>
              <a:t>10 Days of Awe, a time </a:t>
            </a:r>
            <a:r>
              <a:rPr lang="en-ZA" dirty="0" smtClean="0"/>
              <a:t>when </a:t>
            </a:r>
            <a:r>
              <a:rPr lang="he-IL" dirty="0" smtClean="0"/>
              <a:t>יהוה</a:t>
            </a:r>
            <a:r>
              <a:rPr lang="en-ZA" dirty="0" smtClean="0"/>
              <a:t> </a:t>
            </a:r>
            <a:r>
              <a:rPr lang="en-ZA" dirty="0" smtClean="0"/>
              <a:t>calls for His chosen people to focus on what separates us from Him and thus our need for </a:t>
            </a:r>
            <a:r>
              <a:rPr lang="en-ZA" dirty="0" smtClean="0"/>
              <a:t>His mercy</a:t>
            </a:r>
            <a:r>
              <a:rPr lang="en-ZA" dirty="0" smtClean="0"/>
              <a:t>. </a:t>
            </a:r>
            <a:endParaRPr lang="en-US"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PLAN OF </a:t>
            </a:r>
            <a:r>
              <a:rPr lang="he-IL" sz="4800" dirty="0" smtClean="0"/>
              <a:t>יהוה</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So </a:t>
            </a:r>
            <a:r>
              <a:rPr lang="en-ZA" sz="2400" i="1" dirty="0" err="1" smtClean="0">
                <a:solidFill>
                  <a:srgbClr val="004821"/>
                </a:solidFill>
              </a:rPr>
              <a:t>Mosheh</a:t>
            </a:r>
            <a:r>
              <a:rPr lang="en-ZA" sz="2400" i="1" dirty="0" smtClean="0">
                <a:solidFill>
                  <a:srgbClr val="004821"/>
                </a:solidFill>
              </a:rPr>
              <a:t> spoke in the hearing of all the assembly of </a:t>
            </a:r>
            <a:r>
              <a:rPr lang="en-ZA" sz="2400" i="1" dirty="0" err="1" smtClean="0">
                <a:solidFill>
                  <a:srgbClr val="004821"/>
                </a:solidFill>
              </a:rPr>
              <a:t>Yisra’ĕl</a:t>
            </a:r>
            <a:r>
              <a:rPr lang="en-ZA" sz="2400" i="1" dirty="0" smtClean="0">
                <a:solidFill>
                  <a:srgbClr val="004821"/>
                </a:solidFill>
              </a:rPr>
              <a:t> the words of this song till their completion: </a:t>
            </a:r>
            <a:r>
              <a:rPr lang="en-ZA" sz="2400" b="1" i="1" dirty="0" smtClean="0">
                <a:solidFill>
                  <a:srgbClr val="004821"/>
                </a:solidFill>
              </a:rPr>
              <a:t>(</a:t>
            </a:r>
            <a:r>
              <a:rPr lang="en-ZA" sz="2400" b="1" i="1" dirty="0" smtClean="0">
                <a:solidFill>
                  <a:srgbClr val="004821"/>
                </a:solidFill>
              </a:rPr>
              <a:t>Deuteronomy 31:30)</a:t>
            </a:r>
          </a:p>
          <a:p>
            <a:r>
              <a:rPr lang="en-ZA" sz="2400" dirty="0" smtClean="0"/>
              <a:t>The </a:t>
            </a:r>
            <a:r>
              <a:rPr lang="en-ZA" sz="2400" dirty="0" smtClean="0"/>
              <a:t>Song of Moshe touches on, in one chapter, the plan of </a:t>
            </a:r>
            <a:r>
              <a:rPr lang="he-IL" sz="2400" dirty="0" smtClean="0"/>
              <a:t>יהוה</a:t>
            </a:r>
            <a:r>
              <a:rPr lang="en-ZA" sz="2400" dirty="0" smtClean="0"/>
              <a:t>. Deuteronomy 31:30 </a:t>
            </a:r>
            <a:r>
              <a:rPr lang="en-ZA" sz="2400" dirty="0" smtClean="0"/>
              <a:t>tells us that </a:t>
            </a:r>
            <a:r>
              <a:rPr lang="en-ZA" sz="2400" dirty="0" smtClean="0"/>
              <a:t>these words </a:t>
            </a:r>
            <a:r>
              <a:rPr lang="en-ZA" sz="2400" dirty="0" smtClean="0"/>
              <a:t>were spoken in the ears of ALL of Israel </a:t>
            </a:r>
            <a:r>
              <a:rPr lang="en-ZA" sz="2400" i="1" dirty="0" smtClean="0"/>
              <a:t>“until they were ended.” </a:t>
            </a:r>
            <a:r>
              <a:rPr lang="en-ZA" sz="2400" dirty="0" smtClean="0"/>
              <a:t>Literally this phrase </a:t>
            </a:r>
            <a:r>
              <a:rPr lang="en-ZA" sz="2400" dirty="0" smtClean="0"/>
              <a:t>is </a:t>
            </a:r>
            <a:r>
              <a:rPr lang="en-ZA" sz="2400" i="1" dirty="0" smtClean="0"/>
              <a:t>“</a:t>
            </a:r>
            <a:r>
              <a:rPr lang="en-ZA" sz="2400" i="1" dirty="0" smtClean="0"/>
              <a:t>until completed/perfected.” </a:t>
            </a:r>
            <a:endParaRPr lang="en-ZA" sz="2400" i="1" dirty="0" smtClean="0"/>
          </a:p>
          <a:p>
            <a:r>
              <a:rPr lang="en-ZA" sz="2400" b="1" dirty="0" smtClean="0"/>
              <a:t>The </a:t>
            </a:r>
            <a:r>
              <a:rPr lang="en-ZA" sz="2400" b="1" dirty="0" smtClean="0"/>
              <a:t>question is…until what/who is completed</a:t>
            </a:r>
            <a:r>
              <a:rPr lang="en-ZA" sz="2400" b="1" dirty="0" smtClean="0"/>
              <a:t>?</a:t>
            </a:r>
          </a:p>
          <a:p>
            <a:r>
              <a:rPr lang="en-ZA" sz="2400" dirty="0" smtClean="0"/>
              <a:t>I </a:t>
            </a:r>
            <a:r>
              <a:rPr lang="en-ZA" sz="2400" dirty="0" smtClean="0"/>
              <a:t>would like to suggest that these </a:t>
            </a:r>
            <a:r>
              <a:rPr lang="en-ZA" sz="2400" i="1" dirty="0" smtClean="0"/>
              <a:t>“words” </a:t>
            </a:r>
            <a:r>
              <a:rPr lang="en-ZA" sz="2400" dirty="0" smtClean="0"/>
              <a:t>should </a:t>
            </a:r>
            <a:r>
              <a:rPr lang="en-ZA" sz="2400" dirty="0" smtClean="0"/>
              <a:t>be meditated </a:t>
            </a:r>
            <a:r>
              <a:rPr lang="en-ZA" sz="2400" dirty="0" smtClean="0"/>
              <a:t>upon until the </a:t>
            </a:r>
            <a:r>
              <a:rPr lang="en-ZA" sz="2400" i="1" dirty="0" smtClean="0"/>
              <a:t>“assembly of Israel” </a:t>
            </a:r>
            <a:r>
              <a:rPr lang="en-ZA" sz="2400" dirty="0" smtClean="0"/>
              <a:t>is </a:t>
            </a:r>
            <a:r>
              <a:rPr lang="en-ZA" sz="2400" i="1" dirty="0" smtClean="0"/>
              <a:t>“completed/perfected.” </a:t>
            </a:r>
            <a:endParaRPr lang="en-ZA" sz="2400" i="1" dirty="0" smtClean="0"/>
          </a:p>
          <a:p>
            <a:r>
              <a:rPr lang="en-ZA" sz="2400" b="1" dirty="0" smtClean="0"/>
              <a:t>When </a:t>
            </a:r>
            <a:r>
              <a:rPr lang="en-ZA" sz="2400" b="1" dirty="0" smtClean="0"/>
              <a:t>will that be? </a:t>
            </a:r>
            <a:endParaRPr lang="en-ZA" sz="2400" b="1" dirty="0" smtClean="0"/>
          </a:p>
          <a:p>
            <a:r>
              <a:rPr lang="en-ZA" sz="2400" dirty="0" smtClean="0"/>
              <a:t>We know </a:t>
            </a:r>
            <a:r>
              <a:rPr lang="en-ZA" sz="2400" dirty="0" smtClean="0"/>
              <a:t>that the </a:t>
            </a:r>
            <a:r>
              <a:rPr lang="en-ZA" sz="2400" i="1" dirty="0" smtClean="0"/>
              <a:t>“Song of Moshe” </a:t>
            </a:r>
            <a:r>
              <a:rPr lang="en-ZA" sz="2400" dirty="0" smtClean="0"/>
              <a:t>along with the </a:t>
            </a:r>
            <a:r>
              <a:rPr lang="en-ZA" sz="2400" i="1" dirty="0" smtClean="0"/>
              <a:t>“Song of the Lamb” </a:t>
            </a:r>
            <a:r>
              <a:rPr lang="en-ZA" sz="2400" dirty="0" smtClean="0"/>
              <a:t>will be sung by the saints </a:t>
            </a:r>
            <a:r>
              <a:rPr lang="en-ZA" sz="2400" dirty="0" smtClean="0"/>
              <a:t>during the tribulation. The </a:t>
            </a:r>
            <a:r>
              <a:rPr lang="en-ZA" sz="2400" dirty="0" smtClean="0"/>
              <a:t>Song of Moshe continues because the Almighty’s plan or His will is still a work-in-process. </a:t>
            </a:r>
            <a:r>
              <a:rPr lang="en-ZA" sz="2400" dirty="0" smtClean="0"/>
              <a:t>The  words </a:t>
            </a:r>
            <a:r>
              <a:rPr lang="en-ZA" sz="2400" dirty="0" smtClean="0"/>
              <a:t>of the Song not only are a review of history, but they also speak to the future. The events </a:t>
            </a:r>
            <a:r>
              <a:rPr lang="en-ZA" sz="2400" dirty="0" smtClean="0"/>
              <a:t>of judgment </a:t>
            </a:r>
            <a:r>
              <a:rPr lang="en-ZA" sz="2400" dirty="0" smtClean="0"/>
              <a:t>and restoration will bring about the revelation of His Name as so often </a:t>
            </a:r>
            <a:r>
              <a:rPr lang="en-ZA" sz="2400" dirty="0" smtClean="0"/>
              <a:t>repeated throughout </a:t>
            </a:r>
            <a:r>
              <a:rPr lang="en-ZA" sz="2400" dirty="0" smtClean="0"/>
              <a:t>the prophecies.</a:t>
            </a:r>
          </a:p>
          <a:p>
            <a:endParaRPr lang="en-ZA" sz="24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HOPE WE WAIT FOR</a:t>
            </a:r>
            <a:endParaRPr lang="en-ZA" dirty="0"/>
          </a:p>
        </p:txBody>
      </p:sp>
      <p:sp>
        <p:nvSpPr>
          <p:cNvPr id="3" name="Content Placeholder 2"/>
          <p:cNvSpPr>
            <a:spLocks noGrp="1"/>
          </p:cNvSpPr>
          <p:nvPr>
            <p:ph idx="1"/>
          </p:nvPr>
        </p:nvSpPr>
        <p:spPr/>
        <p:txBody>
          <a:bodyPr>
            <a:normAutofit lnSpcReduction="10000"/>
          </a:bodyPr>
          <a:lstStyle/>
          <a:p>
            <a:r>
              <a:rPr lang="en-ZA" dirty="0" smtClean="0"/>
              <a:t>The hope we long for is given to us at the end of the song:</a:t>
            </a:r>
          </a:p>
          <a:p>
            <a:pPr algn="ctr"/>
            <a:r>
              <a:rPr lang="en-ZA" i="1" dirty="0" smtClean="0">
                <a:solidFill>
                  <a:srgbClr val="004821"/>
                </a:solidFill>
              </a:rPr>
              <a:t>“O nations, acclaim His people! For He avenges the blood of His servants, And returns vengeance to His adversaries, </a:t>
            </a:r>
            <a:r>
              <a:rPr lang="en-ZA" i="1" dirty="0" smtClean="0">
                <a:solidFill>
                  <a:srgbClr val="004821"/>
                </a:solidFill>
              </a:rPr>
              <a:t>... </a:t>
            </a:r>
            <a:r>
              <a:rPr lang="en-ZA" b="1" i="1" dirty="0" smtClean="0">
                <a:solidFill>
                  <a:srgbClr val="004821"/>
                </a:solidFill>
              </a:rPr>
              <a:t>(</a:t>
            </a:r>
            <a:r>
              <a:rPr lang="en-ZA" b="1" i="1" dirty="0" smtClean="0">
                <a:solidFill>
                  <a:srgbClr val="004821"/>
                </a:solidFill>
              </a:rPr>
              <a:t>Deuteronomy 32:43)</a:t>
            </a:r>
          </a:p>
          <a:p>
            <a:r>
              <a:rPr lang="en-ZA" dirty="0" smtClean="0"/>
              <a:t>It </a:t>
            </a:r>
            <a:r>
              <a:rPr lang="en-ZA" dirty="0" smtClean="0"/>
              <a:t>is “</a:t>
            </a:r>
            <a:r>
              <a:rPr lang="en-ZA" i="1" dirty="0" smtClean="0"/>
              <a:t>His servants” </a:t>
            </a:r>
            <a:r>
              <a:rPr lang="en-ZA" dirty="0" smtClean="0"/>
              <a:t>that  </a:t>
            </a:r>
            <a:r>
              <a:rPr lang="he-IL" dirty="0" smtClean="0"/>
              <a:t>יהוה</a:t>
            </a:r>
            <a:r>
              <a:rPr lang="en-ZA" dirty="0" smtClean="0"/>
              <a:t> </a:t>
            </a:r>
            <a:r>
              <a:rPr lang="en-ZA" dirty="0" smtClean="0"/>
              <a:t>is </a:t>
            </a:r>
            <a:r>
              <a:rPr lang="en-ZA" i="1" dirty="0" smtClean="0"/>
              <a:t>“avenging” </a:t>
            </a:r>
            <a:r>
              <a:rPr lang="en-ZA" dirty="0" smtClean="0"/>
              <a:t>for. </a:t>
            </a:r>
            <a:r>
              <a:rPr lang="en-ZA" dirty="0" smtClean="0"/>
              <a:t> </a:t>
            </a:r>
          </a:p>
          <a:p>
            <a:r>
              <a:rPr lang="en-ZA" dirty="0" smtClean="0"/>
              <a:t>Let’s </a:t>
            </a:r>
            <a:r>
              <a:rPr lang="en-ZA" dirty="0" smtClean="0"/>
              <a:t>define </a:t>
            </a:r>
            <a:r>
              <a:rPr lang="en-ZA" i="1" dirty="0" smtClean="0"/>
              <a:t>“servant</a:t>
            </a:r>
            <a:r>
              <a:rPr lang="en-ZA" i="1" dirty="0" smtClean="0"/>
              <a:t>”: </a:t>
            </a:r>
            <a:endParaRPr lang="en-ZA" i="1" dirty="0" smtClean="0"/>
          </a:p>
          <a:p>
            <a:pPr algn="ctr"/>
            <a:r>
              <a:rPr lang="en-ZA" i="1" dirty="0" smtClean="0">
                <a:solidFill>
                  <a:srgbClr val="004821"/>
                </a:solidFill>
              </a:rPr>
              <a:t>“But you, </a:t>
            </a:r>
            <a:r>
              <a:rPr lang="en-ZA" i="1" dirty="0" err="1" smtClean="0">
                <a:solidFill>
                  <a:srgbClr val="004821"/>
                </a:solidFill>
              </a:rPr>
              <a:t>Yisra’ĕl</a:t>
            </a:r>
            <a:r>
              <a:rPr lang="en-ZA" i="1" dirty="0" smtClean="0">
                <a:solidFill>
                  <a:srgbClr val="004821"/>
                </a:solidFill>
              </a:rPr>
              <a:t>, are My servant, </a:t>
            </a:r>
            <a:r>
              <a:rPr lang="en-ZA" i="1" dirty="0" err="1" smtClean="0">
                <a:solidFill>
                  <a:srgbClr val="004821"/>
                </a:solidFill>
              </a:rPr>
              <a:t>Yaʽaqob</a:t>
            </a:r>
            <a:r>
              <a:rPr lang="en-ZA" i="1" dirty="0" smtClean="0">
                <a:solidFill>
                  <a:srgbClr val="004821"/>
                </a:solidFill>
              </a:rPr>
              <a:t>̱, whom I have chosen, the descendants of </a:t>
            </a:r>
            <a:r>
              <a:rPr lang="en-ZA" i="1" dirty="0" err="1" smtClean="0">
                <a:solidFill>
                  <a:srgbClr val="004821"/>
                </a:solidFill>
              </a:rPr>
              <a:t>Aḇraham</a:t>
            </a:r>
            <a:r>
              <a:rPr lang="en-ZA" i="1" dirty="0" smtClean="0">
                <a:solidFill>
                  <a:srgbClr val="004821"/>
                </a:solidFill>
              </a:rPr>
              <a:t> My friend, whom I have taken from the ends of the earth, and called from its farthest parts, and said to You, ‘You are My servant, I have chosen you and have not rejected you. </a:t>
            </a:r>
            <a:r>
              <a:rPr lang="en-ZA" b="1" i="1" dirty="0" smtClean="0">
                <a:solidFill>
                  <a:srgbClr val="004821"/>
                </a:solidFill>
              </a:rPr>
              <a:t>(</a:t>
            </a:r>
            <a:r>
              <a:rPr lang="en-ZA" b="1" i="1" dirty="0" smtClean="0">
                <a:solidFill>
                  <a:srgbClr val="004821"/>
                </a:solidFill>
              </a:rPr>
              <a:t>Isaiah 41:8-9)</a:t>
            </a:r>
          </a:p>
          <a:p>
            <a:r>
              <a:rPr lang="en-ZA" dirty="0" smtClean="0"/>
              <a:t>Obedient </a:t>
            </a:r>
            <a:r>
              <a:rPr lang="en-ZA" dirty="0" smtClean="0"/>
              <a:t>or not, Israel remained “</a:t>
            </a:r>
            <a:r>
              <a:rPr lang="en-ZA" i="1" dirty="0" smtClean="0"/>
              <a:t>His servant”:</a:t>
            </a:r>
          </a:p>
          <a:p>
            <a:pPr algn="ctr"/>
            <a:r>
              <a:rPr lang="en-ZA" i="1" dirty="0" smtClean="0">
                <a:solidFill>
                  <a:srgbClr val="004821"/>
                </a:solidFill>
              </a:rPr>
              <a:t>“Hear, you deaf! And look, you blind, and see. “Who is blind but My servant, or deaf as My messenger whom I send? Who is blind as he who is at peace, and blind as servant of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a:t>
            </a:r>
            <a:r>
              <a:rPr lang="en-US" b="1" i="1" dirty="0" smtClean="0">
                <a:solidFill>
                  <a:srgbClr val="004821"/>
                </a:solidFill>
              </a:rPr>
              <a:t>Isaiah 42:18-19)</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IRREVOCABLE BLESSINGS</a:t>
            </a:r>
            <a:endParaRPr lang="en-ZA" dirty="0"/>
          </a:p>
        </p:txBody>
      </p:sp>
      <p:sp>
        <p:nvSpPr>
          <p:cNvPr id="3" name="Content Placeholder 2"/>
          <p:cNvSpPr>
            <a:spLocks noGrp="1"/>
          </p:cNvSpPr>
          <p:nvPr>
            <p:ph idx="1"/>
          </p:nvPr>
        </p:nvSpPr>
        <p:spPr/>
        <p:txBody>
          <a:bodyPr>
            <a:normAutofit lnSpcReduction="10000"/>
          </a:bodyPr>
          <a:lstStyle/>
          <a:p>
            <a:r>
              <a:rPr lang="en-ZA" dirty="0" smtClean="0"/>
              <a:t>The “</a:t>
            </a:r>
            <a:r>
              <a:rPr lang="en-ZA" i="1" dirty="0" smtClean="0"/>
              <a:t>irrevocable” </a:t>
            </a:r>
            <a:r>
              <a:rPr lang="en-ZA" dirty="0" smtClean="0"/>
              <a:t>blessings are promised to </a:t>
            </a:r>
            <a:r>
              <a:rPr lang="en-ZA" i="1" dirty="0" smtClean="0"/>
              <a:t>“His servant” </a:t>
            </a:r>
            <a:r>
              <a:rPr lang="en-ZA" dirty="0" smtClean="0"/>
              <a:t>Israel and </a:t>
            </a:r>
            <a:r>
              <a:rPr lang="en-ZA" i="1" dirty="0" smtClean="0"/>
              <a:t>“his offspring”:</a:t>
            </a:r>
          </a:p>
          <a:p>
            <a:pPr algn="ctr"/>
            <a:r>
              <a:rPr lang="en-ZA" i="1" dirty="0" smtClean="0">
                <a:solidFill>
                  <a:srgbClr val="004821"/>
                </a:solidFill>
              </a:rPr>
              <a:t>“But now hear, O </a:t>
            </a:r>
            <a:r>
              <a:rPr lang="en-ZA" i="1" dirty="0" err="1" smtClean="0">
                <a:solidFill>
                  <a:srgbClr val="004821"/>
                </a:solidFill>
              </a:rPr>
              <a:t>Yaʽaqob</a:t>
            </a:r>
            <a:r>
              <a:rPr lang="en-ZA" i="1" dirty="0" smtClean="0">
                <a:solidFill>
                  <a:srgbClr val="004821"/>
                </a:solidFill>
              </a:rPr>
              <a:t>̱ My servant, and </a:t>
            </a:r>
            <a:r>
              <a:rPr lang="en-ZA" i="1" dirty="0" err="1" smtClean="0">
                <a:solidFill>
                  <a:srgbClr val="004821"/>
                </a:solidFill>
              </a:rPr>
              <a:t>Yisra’ĕl</a:t>
            </a:r>
            <a:r>
              <a:rPr lang="en-ZA" i="1" dirty="0" smtClean="0">
                <a:solidFill>
                  <a:srgbClr val="004821"/>
                </a:solidFill>
              </a:rPr>
              <a:t> whom I have chosen. Thus said </a:t>
            </a:r>
            <a:r>
              <a:rPr lang="he-IL" i="1" dirty="0" smtClean="0">
                <a:solidFill>
                  <a:srgbClr val="004821"/>
                </a:solidFill>
              </a:rPr>
              <a:t>יהוה</a:t>
            </a:r>
            <a:r>
              <a:rPr lang="en-ZA" i="1" dirty="0" smtClean="0">
                <a:solidFill>
                  <a:srgbClr val="004821"/>
                </a:solidFill>
              </a:rPr>
              <a:t> who made you and formed you from the womb, who helps you, ‘Do not fear, O </a:t>
            </a:r>
            <a:r>
              <a:rPr lang="en-ZA" i="1" dirty="0" err="1" smtClean="0">
                <a:solidFill>
                  <a:srgbClr val="004821"/>
                </a:solidFill>
              </a:rPr>
              <a:t>Yaʽaqob</a:t>
            </a:r>
            <a:r>
              <a:rPr lang="en-ZA" i="1" dirty="0" smtClean="0">
                <a:solidFill>
                  <a:srgbClr val="004821"/>
                </a:solidFill>
              </a:rPr>
              <a:t>̱ My servant, and Yeshurun</a:t>
            </a:r>
            <a:r>
              <a:rPr lang="en-ZA" i="1" baseline="30000" dirty="0" smtClean="0">
                <a:solidFill>
                  <a:srgbClr val="004821"/>
                </a:solidFill>
              </a:rPr>
              <a:t>1</a:t>
            </a:r>
            <a:r>
              <a:rPr lang="en-ZA" i="1" dirty="0" smtClean="0">
                <a:solidFill>
                  <a:srgbClr val="004821"/>
                </a:solidFill>
              </a:rPr>
              <a:t>, whom I have chosen. </a:t>
            </a:r>
            <a:r>
              <a:rPr lang="en-ZA" i="1" dirty="0" smtClean="0">
                <a:solidFill>
                  <a:srgbClr val="004821"/>
                </a:solidFill>
              </a:rPr>
              <a:t>‘</a:t>
            </a:r>
            <a:r>
              <a:rPr lang="en-ZA" i="1" dirty="0" smtClean="0">
                <a:solidFill>
                  <a:srgbClr val="004821"/>
                </a:solidFill>
              </a:rPr>
              <a:t>For I pour water on the thirsty, and floods on the dry ground. I pour My Spirit on your seed, and My blessing on your offspring</a:t>
            </a:r>
            <a:r>
              <a:rPr lang="en-ZA" b="1" i="1" dirty="0" smtClean="0">
                <a:solidFill>
                  <a:srgbClr val="004821"/>
                </a:solidFill>
              </a:rPr>
              <a:t>, </a:t>
            </a:r>
            <a:r>
              <a:rPr lang="en-US" b="1" i="1" dirty="0" smtClean="0">
                <a:solidFill>
                  <a:srgbClr val="004821"/>
                </a:solidFill>
              </a:rPr>
              <a:t>(</a:t>
            </a:r>
            <a:r>
              <a:rPr lang="en-US" b="1" i="1" dirty="0" smtClean="0">
                <a:solidFill>
                  <a:srgbClr val="004821"/>
                </a:solidFill>
              </a:rPr>
              <a:t>Isaiah 44:1-3)</a:t>
            </a:r>
          </a:p>
          <a:p>
            <a:pPr algn="ctr"/>
            <a:r>
              <a:rPr lang="en-ZA" i="1" dirty="0" smtClean="0">
                <a:solidFill>
                  <a:srgbClr val="004821"/>
                </a:solidFill>
              </a:rPr>
              <a:t>.. beloved </a:t>
            </a:r>
            <a:r>
              <a:rPr lang="en-ZA" i="1" dirty="0" smtClean="0">
                <a:solidFill>
                  <a:srgbClr val="004821"/>
                </a:solidFill>
              </a:rPr>
              <a:t>for the sake of the fathers. For the gifts and the calling of Elohim are not to be repented of. </a:t>
            </a:r>
          </a:p>
          <a:p>
            <a:pPr algn="ctr"/>
            <a:r>
              <a:rPr lang="en-ZA" b="1" i="1" dirty="0" smtClean="0">
                <a:solidFill>
                  <a:srgbClr val="004821"/>
                </a:solidFill>
              </a:rPr>
              <a:t>(Romans 11:28-29)</a:t>
            </a:r>
          </a:p>
          <a:p>
            <a:r>
              <a:rPr lang="he-IL" dirty="0" smtClean="0"/>
              <a:t>יהוה</a:t>
            </a:r>
            <a:r>
              <a:rPr lang="en-ZA" dirty="0" smtClean="0"/>
              <a:t>  will </a:t>
            </a:r>
            <a:r>
              <a:rPr lang="en-ZA" i="1" dirty="0" smtClean="0"/>
              <a:t>“not forget His servant, Israel</a:t>
            </a:r>
            <a:r>
              <a:rPr lang="en-ZA" i="1" dirty="0" smtClean="0"/>
              <a:t>!” </a:t>
            </a:r>
          </a:p>
          <a:p>
            <a:pPr algn="ctr"/>
            <a:r>
              <a:rPr lang="en-ZA" i="1" dirty="0" smtClean="0">
                <a:solidFill>
                  <a:srgbClr val="004821"/>
                </a:solidFill>
              </a:rPr>
              <a:t>“Remember these matters, O </a:t>
            </a:r>
            <a:r>
              <a:rPr lang="en-ZA" i="1" dirty="0" err="1" smtClean="0">
                <a:solidFill>
                  <a:srgbClr val="004821"/>
                </a:solidFill>
              </a:rPr>
              <a:t>Yaʽaqob</a:t>
            </a:r>
            <a:r>
              <a:rPr lang="en-ZA" i="1" dirty="0" smtClean="0">
                <a:solidFill>
                  <a:srgbClr val="004821"/>
                </a:solidFill>
              </a:rPr>
              <a:t>̱, and </a:t>
            </a:r>
            <a:r>
              <a:rPr lang="en-ZA" i="1" dirty="0" err="1" smtClean="0">
                <a:solidFill>
                  <a:srgbClr val="004821"/>
                </a:solidFill>
              </a:rPr>
              <a:t>Yisra’ĕl</a:t>
            </a:r>
            <a:r>
              <a:rPr lang="en-ZA" i="1" dirty="0" smtClean="0">
                <a:solidFill>
                  <a:srgbClr val="004821"/>
                </a:solidFill>
              </a:rPr>
              <a:t>, for you are My servant! I have formed you, you are My servant, O </a:t>
            </a:r>
            <a:r>
              <a:rPr lang="en-ZA" i="1" dirty="0" err="1" smtClean="0">
                <a:solidFill>
                  <a:srgbClr val="004821"/>
                </a:solidFill>
              </a:rPr>
              <a:t>Yisra’ĕl</a:t>
            </a:r>
            <a:r>
              <a:rPr lang="en-ZA" i="1" dirty="0" smtClean="0">
                <a:solidFill>
                  <a:srgbClr val="004821"/>
                </a:solidFill>
              </a:rPr>
              <a:t>, do not forget Me! </a:t>
            </a:r>
            <a:r>
              <a:rPr lang="en-ZA" b="1" i="1" dirty="0" smtClean="0">
                <a:solidFill>
                  <a:srgbClr val="004821"/>
                </a:solidFill>
              </a:rPr>
              <a:t>(</a:t>
            </a:r>
            <a:r>
              <a:rPr lang="en-ZA" b="1" i="1" dirty="0" smtClean="0">
                <a:solidFill>
                  <a:srgbClr val="004821"/>
                </a:solidFill>
              </a:rPr>
              <a:t>Isaiah 44:21)</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ATONEMENT</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“O nations, acclaim His people! For He avenges the blood of His servants, </a:t>
            </a:r>
            <a:r>
              <a:rPr lang="en-ZA" i="1" dirty="0" smtClean="0">
                <a:solidFill>
                  <a:srgbClr val="004821"/>
                </a:solidFill>
              </a:rPr>
              <a:t>... </a:t>
            </a:r>
            <a:r>
              <a:rPr lang="en-ZA" i="1" dirty="0" smtClean="0">
                <a:solidFill>
                  <a:srgbClr val="004821"/>
                </a:solidFill>
              </a:rPr>
              <a:t>And shall pardon His land, His people.” </a:t>
            </a:r>
            <a:r>
              <a:rPr lang="en-ZA" b="1" i="1" dirty="0" smtClean="0">
                <a:solidFill>
                  <a:srgbClr val="004821"/>
                </a:solidFill>
              </a:rPr>
              <a:t>(</a:t>
            </a:r>
            <a:r>
              <a:rPr lang="en-ZA" b="1" i="1" dirty="0" smtClean="0">
                <a:solidFill>
                  <a:srgbClr val="004821"/>
                </a:solidFill>
              </a:rPr>
              <a:t>Deuteronomy 32:43)</a:t>
            </a:r>
          </a:p>
          <a:p>
            <a:r>
              <a:rPr lang="he-IL" dirty="0" smtClean="0"/>
              <a:t>יהוה</a:t>
            </a:r>
            <a:r>
              <a:rPr lang="en-ZA" dirty="0" smtClean="0"/>
              <a:t> </a:t>
            </a:r>
            <a:r>
              <a:rPr lang="en-ZA" dirty="0" smtClean="0"/>
              <a:t>not only promises to avenge His people of their enemies, but the same verse says </a:t>
            </a:r>
            <a:r>
              <a:rPr lang="en-ZA" dirty="0" smtClean="0"/>
              <a:t>He promises </a:t>
            </a:r>
            <a:r>
              <a:rPr lang="en-ZA" dirty="0" smtClean="0"/>
              <a:t>to </a:t>
            </a:r>
            <a:r>
              <a:rPr lang="en-ZA" i="1" dirty="0" smtClean="0"/>
              <a:t>“provide atonement” for them. The last phrase of the Song is very significant (and </a:t>
            </a:r>
            <a:r>
              <a:rPr lang="en-ZA" i="1" dirty="0" smtClean="0"/>
              <a:t>very </a:t>
            </a:r>
            <a:r>
              <a:rPr lang="en-ZA" dirty="0" smtClean="0"/>
              <a:t>Messianic</a:t>
            </a:r>
            <a:r>
              <a:rPr lang="en-ZA" dirty="0" smtClean="0"/>
              <a:t>):</a:t>
            </a:r>
          </a:p>
          <a:p>
            <a:pPr algn="ctr"/>
            <a:r>
              <a:rPr lang="en-ZA" b="1" i="1" dirty="0" smtClean="0">
                <a:solidFill>
                  <a:srgbClr val="004821"/>
                </a:solidFill>
              </a:rPr>
              <a:t>He </a:t>
            </a:r>
            <a:r>
              <a:rPr lang="en-ZA" b="1" i="1" dirty="0" smtClean="0">
                <a:solidFill>
                  <a:srgbClr val="004821"/>
                </a:solidFill>
              </a:rPr>
              <a:t>will provide atonement for His land and His people</a:t>
            </a:r>
            <a:r>
              <a:rPr lang="en-ZA" b="1" i="1" dirty="0" smtClean="0">
                <a:solidFill>
                  <a:srgbClr val="004821"/>
                </a:solidFill>
              </a:rPr>
              <a:t>.“</a:t>
            </a:r>
            <a:endParaRPr lang="en-ZA" b="1" i="1" dirty="0" smtClean="0">
              <a:solidFill>
                <a:srgbClr val="004821"/>
              </a:solidFill>
            </a:endParaRPr>
          </a:p>
          <a:p>
            <a:r>
              <a:rPr lang="en-ZA" dirty="0" smtClean="0"/>
              <a:t>Heading </a:t>
            </a:r>
            <a:r>
              <a:rPr lang="en-ZA" dirty="0" smtClean="0"/>
              <a:t>into Yom Kippur, the Day of Atonement. Everyone is contemplating </a:t>
            </a:r>
            <a:r>
              <a:rPr lang="en-ZA" dirty="0" smtClean="0"/>
              <a:t>their lives</a:t>
            </a:r>
            <a:r>
              <a:rPr lang="en-ZA" dirty="0" smtClean="0"/>
              <a:t>, looking for sin and repenting. But something is oddly missing in the Song of Moshe as it </a:t>
            </a:r>
            <a:r>
              <a:rPr lang="en-ZA" dirty="0" smtClean="0"/>
              <a:t>ends with </a:t>
            </a:r>
            <a:r>
              <a:rPr lang="en-ZA" dirty="0" smtClean="0"/>
              <a:t>“</a:t>
            </a:r>
            <a:r>
              <a:rPr lang="en-ZA" i="1" dirty="0" smtClean="0"/>
              <a:t>atonement.” Where is repentance? The Rabbis teach that “atonement” comes as the result </a:t>
            </a:r>
            <a:r>
              <a:rPr lang="en-ZA" i="1" dirty="0" smtClean="0"/>
              <a:t>of </a:t>
            </a:r>
            <a:r>
              <a:rPr lang="en-ZA" dirty="0" smtClean="0"/>
              <a:t>repentance</a:t>
            </a:r>
            <a:r>
              <a:rPr lang="en-ZA" dirty="0" smtClean="0"/>
              <a:t>. Yet, at the end of the plan of </a:t>
            </a:r>
            <a:r>
              <a:rPr lang="he-IL" dirty="0" smtClean="0"/>
              <a:t>יהוה</a:t>
            </a:r>
            <a:r>
              <a:rPr lang="en-ZA" dirty="0" smtClean="0"/>
              <a:t> </a:t>
            </a:r>
            <a:r>
              <a:rPr lang="en-ZA" dirty="0" smtClean="0"/>
              <a:t>as so eloquently expressed by the Song of Moshe, </a:t>
            </a:r>
            <a:r>
              <a:rPr lang="en-ZA" dirty="0" smtClean="0"/>
              <a:t>we see </a:t>
            </a:r>
            <a:r>
              <a:rPr lang="en-ZA" dirty="0" smtClean="0"/>
              <a:t>nothing that precedes </a:t>
            </a:r>
            <a:r>
              <a:rPr lang="en-ZA" i="1" dirty="0" smtClean="0"/>
              <a:t>“atonement.” </a:t>
            </a:r>
            <a:r>
              <a:rPr lang="en-ZA" b="1" i="1" dirty="0" smtClean="0"/>
              <a:t>Instead, it appears purely as a gift of grace.</a:t>
            </a:r>
            <a:endParaRPr lang="en-ZA" b="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HOW </a:t>
            </a:r>
            <a:r>
              <a:rPr lang="he-IL" sz="4800" dirty="0" smtClean="0"/>
              <a:t>יהוה</a:t>
            </a:r>
            <a:r>
              <a:rPr lang="en-ZA" dirty="0" smtClean="0"/>
              <a:t> PROVIDES ATONEMENT</a:t>
            </a:r>
            <a:endParaRPr lang="en-ZA" dirty="0"/>
          </a:p>
        </p:txBody>
      </p:sp>
      <p:sp>
        <p:nvSpPr>
          <p:cNvPr id="3" name="Content Placeholder 2"/>
          <p:cNvSpPr>
            <a:spLocks noGrp="1"/>
          </p:cNvSpPr>
          <p:nvPr>
            <p:ph idx="1"/>
          </p:nvPr>
        </p:nvSpPr>
        <p:spPr/>
        <p:txBody>
          <a:bodyPr>
            <a:normAutofit fontScale="85000" lnSpcReduction="20000"/>
          </a:bodyPr>
          <a:lstStyle/>
          <a:p>
            <a:r>
              <a:rPr lang="en-ZA" sz="2600" b="1" dirty="0" smtClean="0">
                <a:solidFill>
                  <a:srgbClr val="004821"/>
                </a:solidFill>
                <a:hlinkClick r:id="rId2"/>
              </a:rPr>
              <a:t>http://www.shalom.org.uk</a:t>
            </a:r>
            <a:r>
              <a:rPr lang="en-ZA" sz="2600" b="1" dirty="0" smtClean="0">
                <a:solidFill>
                  <a:srgbClr val="004821"/>
                </a:solidFill>
                <a:hlinkClick r:id="rId2"/>
              </a:rPr>
              <a:t>/</a:t>
            </a:r>
            <a:endParaRPr lang="en-ZA" sz="2600" b="1" dirty="0" smtClean="0">
              <a:solidFill>
                <a:srgbClr val="004821"/>
              </a:solidFill>
            </a:endParaRPr>
          </a:p>
          <a:p>
            <a:r>
              <a:rPr lang="en-ZA" sz="2600" dirty="0" smtClean="0"/>
              <a:t>“</a:t>
            </a:r>
            <a:r>
              <a:rPr lang="en-ZA" sz="2600" dirty="0" smtClean="0"/>
              <a:t>The lesson of the Law is plain; He provides a sacrifice for sin. He ordains that a </a:t>
            </a:r>
            <a:r>
              <a:rPr lang="en-ZA" sz="2600" dirty="0" smtClean="0"/>
              <a:t>substitute can </a:t>
            </a:r>
            <a:r>
              <a:rPr lang="en-ZA" sz="2600" dirty="0" smtClean="0"/>
              <a:t>bear the penalty of sin in our place. This is the teaching of all the laws of sacrifice </a:t>
            </a:r>
            <a:r>
              <a:rPr lang="en-ZA" sz="2600" dirty="0" smtClean="0"/>
              <a:t>in Leviticus</a:t>
            </a:r>
            <a:r>
              <a:rPr lang="en-ZA" sz="2600" dirty="0" smtClean="0"/>
              <a:t>. This was the heart of the ritual of Yom Kippur in temple times. The focus was </a:t>
            </a:r>
            <a:r>
              <a:rPr lang="en-ZA" sz="2600" dirty="0" smtClean="0"/>
              <a:t>not on </a:t>
            </a:r>
            <a:r>
              <a:rPr lang="en-ZA" sz="2600" dirty="0" smtClean="0"/>
              <a:t>the repentance of the people, important though that was; it was on the actions of the </a:t>
            </a:r>
            <a:r>
              <a:rPr lang="en-ZA" sz="2600" dirty="0" smtClean="0"/>
              <a:t>High Priest </a:t>
            </a:r>
            <a:r>
              <a:rPr lang="en-ZA" sz="2600" dirty="0" smtClean="0"/>
              <a:t>in the temple. In fact, the people were not even told to go to Jerusalem at that </a:t>
            </a:r>
            <a:r>
              <a:rPr lang="en-ZA" sz="2600" dirty="0" smtClean="0"/>
              <a:t>time (Deuteronomy </a:t>
            </a:r>
            <a:r>
              <a:rPr lang="en-ZA" sz="2600" dirty="0" smtClean="0"/>
              <a:t>16:16); their presence was totally unnecessary. Only the priest and the </a:t>
            </a:r>
            <a:r>
              <a:rPr lang="en-ZA" sz="2600" dirty="0" smtClean="0"/>
              <a:t>sacrifices were </a:t>
            </a:r>
            <a:r>
              <a:rPr lang="en-ZA" sz="2600" dirty="0" smtClean="0"/>
              <a:t>needed.</a:t>
            </a:r>
          </a:p>
          <a:p>
            <a:r>
              <a:rPr lang="en-ZA" sz="2600" dirty="0" smtClean="0"/>
              <a:t>Today there is no temple and so no atonement, it would seem. Can Israel even know God </a:t>
            </a:r>
            <a:r>
              <a:rPr lang="en-ZA" sz="2600" dirty="0" smtClean="0"/>
              <a:t>to be </a:t>
            </a:r>
            <a:r>
              <a:rPr lang="en-ZA" sz="2600" dirty="0" smtClean="0"/>
              <a:t>for them? Yes, there is a way. And because a way had been provided by the LORD the </a:t>
            </a:r>
            <a:r>
              <a:rPr lang="en-ZA" sz="2600" dirty="0" smtClean="0"/>
              <a:t>old temple </a:t>
            </a:r>
            <a:r>
              <a:rPr lang="en-ZA" sz="2600" dirty="0" smtClean="0"/>
              <a:t>has been removed. The LORD sent His son, Messiah </a:t>
            </a:r>
            <a:r>
              <a:rPr lang="en-ZA" sz="2600" dirty="0" err="1" smtClean="0"/>
              <a:t>Yeshuah</a:t>
            </a:r>
            <a:r>
              <a:rPr lang="en-ZA" sz="2600" dirty="0" smtClean="0"/>
              <a:t>, into this fallen </a:t>
            </a:r>
            <a:r>
              <a:rPr lang="en-ZA" sz="2600" dirty="0" smtClean="0"/>
              <a:t>world to </a:t>
            </a:r>
            <a:r>
              <a:rPr lang="en-ZA" sz="2600" dirty="0" smtClean="0"/>
              <a:t>pay the price of sin, to give Himself as a sacrifice and to die for sinners. God then </a:t>
            </a:r>
            <a:r>
              <a:rPr lang="en-ZA" sz="2600" dirty="0" smtClean="0"/>
              <a:t>raised Him </a:t>
            </a:r>
            <a:r>
              <a:rPr lang="en-ZA" sz="2600" dirty="0" smtClean="0"/>
              <a:t>from the dead as a declaration that He is His Son and that the sacrifice was accepted</a:t>
            </a:r>
            <a:r>
              <a:rPr lang="en-ZA" dirty="0" smtClean="0"/>
              <a:t>. </a:t>
            </a: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HOW </a:t>
            </a:r>
            <a:r>
              <a:rPr lang="he-IL" sz="4800" dirty="0" smtClean="0"/>
              <a:t>יהוה</a:t>
            </a:r>
            <a:r>
              <a:rPr lang="en-ZA" dirty="0" smtClean="0"/>
              <a:t> PROVIDES ATONEMENT </a:t>
            </a:r>
            <a:r>
              <a:rPr lang="en-ZA" dirty="0" err="1" smtClean="0"/>
              <a:t>con’t</a:t>
            </a:r>
            <a:endParaRPr lang="en-ZA" dirty="0"/>
          </a:p>
        </p:txBody>
      </p:sp>
      <p:sp>
        <p:nvSpPr>
          <p:cNvPr id="3" name="Content Placeholder 2"/>
          <p:cNvSpPr>
            <a:spLocks noGrp="1"/>
          </p:cNvSpPr>
          <p:nvPr>
            <p:ph idx="1"/>
          </p:nvPr>
        </p:nvSpPr>
        <p:spPr/>
        <p:txBody>
          <a:bodyPr>
            <a:normAutofit/>
          </a:bodyPr>
          <a:lstStyle/>
          <a:p>
            <a:r>
              <a:rPr lang="en-ZA" dirty="0" smtClean="0"/>
              <a:t>Sin </a:t>
            </a:r>
            <a:r>
              <a:rPr lang="en-ZA" dirty="0" smtClean="0"/>
              <a:t>has not only been atoned for (covered) it has been removed altogether! These are facts </a:t>
            </a:r>
            <a:r>
              <a:rPr lang="en-ZA" dirty="0" smtClean="0"/>
              <a:t>of history</a:t>
            </a:r>
            <a:r>
              <a:rPr lang="en-ZA" dirty="0" smtClean="0"/>
              <a:t>. </a:t>
            </a:r>
            <a:r>
              <a:rPr lang="en-ZA" dirty="0" err="1" smtClean="0"/>
              <a:t>Yeshuah</a:t>
            </a:r>
            <a:r>
              <a:rPr lang="en-ZA" dirty="0" smtClean="0"/>
              <a:t> came, died on a cross, and was raised from the dead. He is </a:t>
            </a:r>
            <a:r>
              <a:rPr lang="en-ZA" dirty="0" smtClean="0"/>
              <a:t>God’s provision </a:t>
            </a:r>
            <a:r>
              <a:rPr lang="en-ZA" dirty="0" smtClean="0"/>
              <a:t>for the expiation of our sin</a:t>
            </a:r>
            <a:r>
              <a:rPr lang="en-ZA" dirty="0" smtClean="0"/>
              <a:t>. </a:t>
            </a:r>
          </a:p>
          <a:p>
            <a:r>
              <a:rPr lang="en-ZA" dirty="0" smtClean="0"/>
              <a:t>As </a:t>
            </a:r>
            <a:r>
              <a:rPr lang="en-ZA" dirty="0" smtClean="0"/>
              <a:t>the sinner came to the temple and placed his hand on the animal to be killed in his place</a:t>
            </a:r>
            <a:r>
              <a:rPr lang="en-ZA" dirty="0" smtClean="0"/>
              <a:t>, thus </a:t>
            </a:r>
            <a:r>
              <a:rPr lang="en-ZA" dirty="0" smtClean="0"/>
              <a:t>transferring the guilt of his sins to the animal, so you must do that in faith </a:t>
            </a:r>
            <a:r>
              <a:rPr lang="en-ZA" dirty="0" smtClean="0"/>
              <a:t>toward </a:t>
            </a:r>
            <a:r>
              <a:rPr lang="en-ZA" dirty="0" err="1" smtClean="0"/>
              <a:t>Yeshuah</a:t>
            </a:r>
            <a:r>
              <a:rPr lang="en-ZA" dirty="0" smtClean="0"/>
              <a:t>. You must trust that He suffered in your place, as the LORD God of Israel </a:t>
            </a:r>
            <a:r>
              <a:rPr lang="en-ZA" dirty="0" smtClean="0"/>
              <a:t>to forgive </a:t>
            </a:r>
            <a:r>
              <a:rPr lang="en-ZA" dirty="0" smtClean="0"/>
              <a:t>your sins, not just on one day, but now and forever. His promise is this, </a:t>
            </a:r>
            <a:r>
              <a:rPr lang="en-ZA" i="1" dirty="0" smtClean="0"/>
              <a:t>‘</a:t>
            </a:r>
            <a:r>
              <a:rPr lang="en-ZA" i="1" dirty="0" smtClean="0"/>
              <a:t>Whoever believes </a:t>
            </a:r>
            <a:r>
              <a:rPr lang="en-ZA" i="1" dirty="0" smtClean="0"/>
              <a:t>in Him (</a:t>
            </a:r>
            <a:r>
              <a:rPr lang="en-ZA" i="1" dirty="0" err="1" smtClean="0"/>
              <a:t>Yeshuah</a:t>
            </a:r>
            <a:r>
              <a:rPr lang="en-ZA" i="1" dirty="0" smtClean="0"/>
              <a:t>) shall not perish but have everlasting life.’ (Gospel of John 3:16</a:t>
            </a:r>
            <a:r>
              <a:rPr lang="en-ZA" i="1" dirty="0" smtClean="0"/>
              <a:t>)” </a:t>
            </a:r>
            <a:endParaRPr lang="en-ZA" i="1"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PARALLELED WITH PROPHECIES</a:t>
            </a:r>
            <a:endParaRPr lang="en-ZA" dirty="0"/>
          </a:p>
        </p:txBody>
      </p:sp>
      <p:sp>
        <p:nvSpPr>
          <p:cNvPr id="3" name="Content Placeholder 2"/>
          <p:cNvSpPr>
            <a:spLocks noGrp="1"/>
          </p:cNvSpPr>
          <p:nvPr>
            <p:ph idx="1"/>
          </p:nvPr>
        </p:nvSpPr>
        <p:spPr/>
        <p:txBody>
          <a:bodyPr>
            <a:normAutofit/>
          </a:bodyPr>
          <a:lstStyle/>
          <a:p>
            <a:r>
              <a:rPr lang="en-ZA" dirty="0" smtClean="0"/>
              <a:t>Concerning </a:t>
            </a:r>
            <a:r>
              <a:rPr lang="en-ZA" dirty="0" smtClean="0"/>
              <a:t>the judgments against His people:</a:t>
            </a:r>
          </a:p>
          <a:p>
            <a:pPr algn="ctr"/>
            <a:r>
              <a:rPr lang="en-ZA" i="1" dirty="0" smtClean="0">
                <a:solidFill>
                  <a:srgbClr val="004821"/>
                </a:solidFill>
              </a:rPr>
              <a:t>“I gather evils upon them, I use up My arrows upon them – “Wasted by scarcity of food, And consumed by heat and bitter destruction, And the teeth of beasts I send upon them, With the poison of serpents of the dust. “The sword bereaves from the outside, And fear from within, Both young man and maiden, Nursing child with the man of grey hairs. </a:t>
            </a:r>
          </a:p>
          <a:p>
            <a:pPr algn="ctr"/>
            <a:r>
              <a:rPr lang="en-ZA" b="1" i="1" dirty="0" smtClean="0">
                <a:solidFill>
                  <a:srgbClr val="004821"/>
                </a:solidFill>
              </a:rPr>
              <a:t>(Deuteronomy 32:23-25)</a:t>
            </a:r>
          </a:p>
          <a:p>
            <a:pPr algn="ctr"/>
            <a:r>
              <a:rPr lang="en-ZA" i="1" dirty="0" smtClean="0">
                <a:solidFill>
                  <a:srgbClr val="004821"/>
                </a:solidFill>
              </a:rPr>
              <a:t>“</a:t>
            </a:r>
            <a:r>
              <a:rPr lang="en-ZA" i="1" dirty="0" smtClean="0">
                <a:solidFill>
                  <a:srgbClr val="004821"/>
                </a:solidFill>
              </a:rPr>
              <a:t>And they shall know that I am </a:t>
            </a:r>
            <a:r>
              <a:rPr lang="he-IL" i="1" dirty="0" smtClean="0">
                <a:solidFill>
                  <a:srgbClr val="004821"/>
                </a:solidFill>
              </a:rPr>
              <a:t>יהוה</a:t>
            </a:r>
            <a:r>
              <a:rPr lang="en-ZA" i="1" dirty="0" smtClean="0">
                <a:solidFill>
                  <a:srgbClr val="004821"/>
                </a:solidFill>
              </a:rPr>
              <a:t>, when I scatter them among the gentiles. And I shall disperse them throughout the lands. “But I shall let a few of their men escape from the sword, from scarcity of food, and from pestilence, so that they recount all their abominations among the gentiles wherever they go. And they shall know that I am </a:t>
            </a:r>
            <a:r>
              <a:rPr lang="he-IL" i="1" dirty="0" smtClean="0">
                <a:solidFill>
                  <a:srgbClr val="004821"/>
                </a:solidFill>
              </a:rPr>
              <a:t>יהוה</a:t>
            </a:r>
            <a:r>
              <a:rPr lang="en-US" i="1" dirty="0" smtClean="0">
                <a:solidFill>
                  <a:srgbClr val="004821"/>
                </a:solidFill>
              </a:rPr>
              <a:t>.” </a:t>
            </a:r>
          </a:p>
          <a:p>
            <a:pPr algn="ctr"/>
            <a:r>
              <a:rPr lang="en-US" b="1" i="1" dirty="0" smtClean="0">
                <a:solidFill>
                  <a:srgbClr val="004821"/>
                </a:solidFill>
              </a:rPr>
              <a:t>(Ezekiel 12:15-16)</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PARALLELED WITH PROPHECIES</a:t>
            </a:r>
            <a:endParaRPr lang="en-ZA" dirty="0"/>
          </a:p>
        </p:txBody>
      </p:sp>
      <p:sp>
        <p:nvSpPr>
          <p:cNvPr id="3" name="Content Placeholder 2"/>
          <p:cNvSpPr>
            <a:spLocks noGrp="1"/>
          </p:cNvSpPr>
          <p:nvPr>
            <p:ph idx="1"/>
          </p:nvPr>
        </p:nvSpPr>
        <p:spPr/>
        <p:txBody>
          <a:bodyPr>
            <a:normAutofit lnSpcReduction="10000"/>
          </a:bodyPr>
          <a:lstStyle/>
          <a:p>
            <a:r>
              <a:rPr lang="en-ZA" dirty="0" smtClean="0"/>
              <a:t>Concerning the enemy taking the credit for victories against Israel:</a:t>
            </a:r>
          </a:p>
          <a:p>
            <a:pPr algn="ctr"/>
            <a:r>
              <a:rPr lang="en-ZA" i="1" dirty="0" smtClean="0">
                <a:solidFill>
                  <a:srgbClr val="004821"/>
                </a:solidFill>
              </a:rPr>
              <a:t>‘If I did not fear the enemy’s taunt, Lest their adversaries misunderstand, Lest they say, “Our hand is high, And </a:t>
            </a:r>
            <a:r>
              <a:rPr lang="he-IL" i="1" dirty="0" smtClean="0">
                <a:solidFill>
                  <a:srgbClr val="004821"/>
                </a:solidFill>
              </a:rPr>
              <a:t>יהוה</a:t>
            </a:r>
            <a:r>
              <a:rPr lang="en-ZA" i="1" dirty="0" smtClean="0">
                <a:solidFill>
                  <a:srgbClr val="004821"/>
                </a:solidFill>
              </a:rPr>
              <a:t> has not done all this.” ’ </a:t>
            </a:r>
            <a:r>
              <a:rPr lang="en-US" b="1" i="1" dirty="0" smtClean="0">
                <a:solidFill>
                  <a:srgbClr val="004821"/>
                </a:solidFill>
              </a:rPr>
              <a:t>(</a:t>
            </a:r>
            <a:r>
              <a:rPr lang="en-US" b="1" i="1" dirty="0" smtClean="0">
                <a:solidFill>
                  <a:srgbClr val="004821"/>
                </a:solidFill>
              </a:rPr>
              <a:t>Deuteronomy 32:27)</a:t>
            </a:r>
          </a:p>
          <a:p>
            <a:pPr algn="ctr"/>
            <a:r>
              <a:rPr lang="en-ZA" i="1" dirty="0" smtClean="0">
                <a:solidFill>
                  <a:srgbClr val="004821"/>
                </a:solidFill>
              </a:rPr>
              <a:t>“</a:t>
            </a:r>
            <a:r>
              <a:rPr lang="en-ZA" i="1" dirty="0" smtClean="0">
                <a:solidFill>
                  <a:srgbClr val="004821"/>
                </a:solidFill>
              </a:rPr>
              <a:t>As you rejoiced because the inheritance of the house of </a:t>
            </a:r>
            <a:r>
              <a:rPr lang="en-ZA" i="1" dirty="0" err="1" smtClean="0">
                <a:solidFill>
                  <a:srgbClr val="004821"/>
                </a:solidFill>
              </a:rPr>
              <a:t>Yisra’ĕl</a:t>
            </a:r>
            <a:r>
              <a:rPr lang="en-ZA" i="1" dirty="0" smtClean="0">
                <a:solidFill>
                  <a:srgbClr val="004821"/>
                </a:solidFill>
              </a:rPr>
              <a:t> was laid waste, so I do to you: be a ruin, O Mount </a:t>
            </a:r>
            <a:r>
              <a:rPr lang="en-ZA" i="1" dirty="0" err="1" smtClean="0">
                <a:solidFill>
                  <a:srgbClr val="004821"/>
                </a:solidFill>
              </a:rPr>
              <a:t>Sĕʽir</a:t>
            </a:r>
            <a:r>
              <a:rPr lang="en-ZA" i="1" dirty="0" smtClean="0">
                <a:solidFill>
                  <a:srgbClr val="004821"/>
                </a:solidFill>
              </a:rPr>
              <a:t>, as well as all of </a:t>
            </a:r>
            <a:r>
              <a:rPr lang="en-ZA" i="1" dirty="0" err="1" smtClean="0">
                <a:solidFill>
                  <a:srgbClr val="004821"/>
                </a:solidFill>
              </a:rPr>
              <a:t>Eḏom</a:t>
            </a:r>
            <a:r>
              <a:rPr lang="en-ZA" i="1" dirty="0" smtClean="0">
                <a:solidFill>
                  <a:srgbClr val="004821"/>
                </a:solidFill>
              </a:rPr>
              <a:t>, all of it! And they shall know that I am </a:t>
            </a:r>
            <a:r>
              <a:rPr lang="he-IL" i="1" dirty="0" smtClean="0">
                <a:solidFill>
                  <a:srgbClr val="004821"/>
                </a:solidFill>
              </a:rPr>
              <a:t>יהוה</a:t>
            </a:r>
            <a:r>
              <a:rPr lang="en-US" i="1" dirty="0" smtClean="0">
                <a:solidFill>
                  <a:srgbClr val="004821"/>
                </a:solidFill>
              </a:rPr>
              <a:t>.” ’ </a:t>
            </a:r>
            <a:r>
              <a:rPr lang="en-US" b="1" i="1" dirty="0" smtClean="0">
                <a:solidFill>
                  <a:srgbClr val="004821"/>
                </a:solidFill>
              </a:rPr>
              <a:t>(</a:t>
            </a:r>
            <a:r>
              <a:rPr lang="en-US" b="1" i="1" dirty="0" smtClean="0">
                <a:solidFill>
                  <a:srgbClr val="004821"/>
                </a:solidFill>
              </a:rPr>
              <a:t>Ezekiel 35:15)</a:t>
            </a:r>
          </a:p>
          <a:p>
            <a:r>
              <a:rPr lang="en-ZA" dirty="0" smtClean="0"/>
              <a:t>Concerning </a:t>
            </a:r>
            <a:r>
              <a:rPr lang="en-ZA" dirty="0" smtClean="0"/>
              <a:t>His compassion for His wayward </a:t>
            </a:r>
            <a:r>
              <a:rPr lang="en-ZA" i="1" dirty="0" smtClean="0"/>
              <a:t>“servants”:</a:t>
            </a:r>
          </a:p>
          <a:p>
            <a:pPr algn="ctr"/>
            <a:r>
              <a:rPr lang="en-ZA" i="1" dirty="0" smtClean="0">
                <a:solidFill>
                  <a:srgbClr val="004821"/>
                </a:solidFill>
              </a:rPr>
              <a:t>“For </a:t>
            </a:r>
            <a:r>
              <a:rPr lang="he-IL" i="1" dirty="0" smtClean="0">
                <a:solidFill>
                  <a:srgbClr val="004821"/>
                </a:solidFill>
              </a:rPr>
              <a:t>יהוה</a:t>
            </a:r>
            <a:r>
              <a:rPr lang="en-ZA" i="1" dirty="0" smtClean="0">
                <a:solidFill>
                  <a:srgbClr val="004821"/>
                </a:solidFill>
              </a:rPr>
              <a:t> rightly rules His people And has compassion on His servants, When He sees that their power is gone, And there is no one remaining, Shut up or at large. </a:t>
            </a:r>
            <a:r>
              <a:rPr lang="en-US" b="1" i="1" dirty="0" smtClean="0">
                <a:solidFill>
                  <a:srgbClr val="004821"/>
                </a:solidFill>
              </a:rPr>
              <a:t>(</a:t>
            </a:r>
            <a:r>
              <a:rPr lang="en-US" b="1" i="1" dirty="0" smtClean="0">
                <a:solidFill>
                  <a:srgbClr val="004821"/>
                </a:solidFill>
              </a:rPr>
              <a:t>Deuteronomy 32:36)</a:t>
            </a:r>
          </a:p>
          <a:p>
            <a:pPr algn="ctr"/>
            <a:r>
              <a:rPr lang="en-ZA" i="1" dirty="0" smtClean="0">
                <a:solidFill>
                  <a:srgbClr val="004821"/>
                </a:solidFill>
              </a:rPr>
              <a:t>“And you shall know that I am </a:t>
            </a:r>
            <a:r>
              <a:rPr lang="he-IL" i="1" dirty="0" smtClean="0">
                <a:solidFill>
                  <a:srgbClr val="004821"/>
                </a:solidFill>
              </a:rPr>
              <a:t>יהוה</a:t>
            </a:r>
            <a:r>
              <a:rPr lang="en-ZA" i="1" dirty="0" smtClean="0">
                <a:solidFill>
                  <a:srgbClr val="004821"/>
                </a:solidFill>
              </a:rPr>
              <a:t>, when I have dealt with you for My Name’s sake, not according to your evil ways nor according to your corrupt deeds, O house of </a:t>
            </a:r>
            <a:r>
              <a:rPr lang="en-ZA" i="1" dirty="0" err="1" smtClean="0">
                <a:solidFill>
                  <a:srgbClr val="004821"/>
                </a:solidFill>
              </a:rPr>
              <a:t>Yisra’ĕl</a:t>
            </a:r>
            <a:r>
              <a:rPr lang="en-ZA" i="1" dirty="0" smtClean="0">
                <a:solidFill>
                  <a:srgbClr val="004821"/>
                </a:solidFill>
              </a:rPr>
              <a:t>,” declares the Master </a:t>
            </a:r>
            <a:r>
              <a:rPr lang="he-IL" i="1" dirty="0" smtClean="0">
                <a:solidFill>
                  <a:srgbClr val="004821"/>
                </a:solidFill>
              </a:rPr>
              <a:t>יהוה</a:t>
            </a:r>
            <a:r>
              <a:rPr lang="en-US" i="1" dirty="0" smtClean="0">
                <a:solidFill>
                  <a:srgbClr val="004821"/>
                </a:solidFill>
              </a:rPr>
              <a:t>.’ ” </a:t>
            </a:r>
            <a:r>
              <a:rPr lang="en-US" b="1" i="1" dirty="0" smtClean="0">
                <a:solidFill>
                  <a:srgbClr val="004821"/>
                </a:solidFill>
              </a:rPr>
              <a:t>(</a:t>
            </a:r>
            <a:r>
              <a:rPr lang="en-US" b="1" i="1" dirty="0" smtClean="0">
                <a:solidFill>
                  <a:srgbClr val="004821"/>
                </a:solidFill>
              </a:rPr>
              <a:t>Ezekiel 20:44)</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PARALLELED WITH PROPHECIES</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Concerning vengeance against the nations:</a:t>
            </a:r>
          </a:p>
          <a:p>
            <a:pPr algn="ctr"/>
            <a:r>
              <a:rPr lang="en-ZA" sz="2400" i="1" dirty="0" smtClean="0">
                <a:solidFill>
                  <a:srgbClr val="004821"/>
                </a:solidFill>
              </a:rPr>
              <a:t>‘If I have sharpened My flashing sword, And My hand takes hold on judgment, I shall return vengeance to My enemies, And repay those who hate Me. ‘I make My arrows drunk with blood, And My sword devours flesh, With the blood of the slain and the captives, From the long-haired enemy chiefs.’ </a:t>
            </a:r>
            <a:r>
              <a:rPr lang="en-ZA" sz="2400" b="1" i="1" dirty="0" smtClean="0">
                <a:solidFill>
                  <a:srgbClr val="004821"/>
                </a:solidFill>
              </a:rPr>
              <a:t>(</a:t>
            </a:r>
            <a:r>
              <a:rPr lang="en-ZA" sz="2400" b="1" i="1" dirty="0" smtClean="0">
                <a:solidFill>
                  <a:srgbClr val="004821"/>
                </a:solidFill>
              </a:rPr>
              <a:t>Deuteronomy 32:41-42)</a:t>
            </a:r>
          </a:p>
          <a:p>
            <a:pPr algn="ctr"/>
            <a:r>
              <a:rPr lang="en-ZA" sz="2400" i="1" dirty="0" smtClean="0">
                <a:solidFill>
                  <a:srgbClr val="004821"/>
                </a:solidFill>
              </a:rPr>
              <a:t>and </a:t>
            </a:r>
            <a:r>
              <a:rPr lang="en-ZA" sz="2400" i="1" dirty="0" smtClean="0">
                <a:solidFill>
                  <a:srgbClr val="004821"/>
                </a:solidFill>
              </a:rPr>
              <a:t>execute great vengeance on them with raging reproofs. And they shall know that I am </a:t>
            </a:r>
            <a:r>
              <a:rPr lang="he-IL" sz="2400" i="1" dirty="0" smtClean="0">
                <a:solidFill>
                  <a:srgbClr val="004821"/>
                </a:solidFill>
              </a:rPr>
              <a:t>יהוה</a:t>
            </a:r>
            <a:r>
              <a:rPr lang="en-ZA" sz="2400" i="1" dirty="0" smtClean="0">
                <a:solidFill>
                  <a:srgbClr val="004821"/>
                </a:solidFill>
              </a:rPr>
              <a:t>, when I lay My vengeance upon them.” ’ ” </a:t>
            </a:r>
            <a:r>
              <a:rPr lang="en-US" sz="2400" b="1" i="1" dirty="0" smtClean="0">
                <a:solidFill>
                  <a:srgbClr val="004821"/>
                </a:solidFill>
              </a:rPr>
              <a:t>(Ezekiel 25:17)</a:t>
            </a:r>
          </a:p>
          <a:p>
            <a:r>
              <a:rPr lang="en-ZA" sz="2400" dirty="0" smtClean="0"/>
              <a:t>Concerning </a:t>
            </a:r>
            <a:r>
              <a:rPr lang="en-ZA" sz="2400" dirty="0" smtClean="0"/>
              <a:t>His mercy on His Land and His </a:t>
            </a:r>
            <a:r>
              <a:rPr lang="en-ZA" sz="2400" dirty="0" smtClean="0"/>
              <a:t>people</a:t>
            </a:r>
            <a:r>
              <a:rPr lang="en-ZA" sz="2400" dirty="0" smtClean="0"/>
              <a:t>:</a:t>
            </a:r>
          </a:p>
          <a:p>
            <a:pPr algn="ctr"/>
            <a:r>
              <a:rPr lang="en-ZA" sz="2400" i="1" dirty="0" smtClean="0">
                <a:solidFill>
                  <a:srgbClr val="004821"/>
                </a:solidFill>
              </a:rPr>
              <a:t>.. For </a:t>
            </a:r>
            <a:r>
              <a:rPr lang="en-ZA" sz="2400" i="1" dirty="0" smtClean="0">
                <a:solidFill>
                  <a:srgbClr val="004821"/>
                </a:solidFill>
              </a:rPr>
              <a:t>He </a:t>
            </a:r>
            <a:r>
              <a:rPr lang="en-ZA" sz="2400" i="1" dirty="0" smtClean="0">
                <a:solidFill>
                  <a:srgbClr val="004821"/>
                </a:solidFill>
              </a:rPr>
              <a:t>...shall </a:t>
            </a:r>
            <a:r>
              <a:rPr lang="en-ZA" sz="2400" i="1" dirty="0" smtClean="0">
                <a:solidFill>
                  <a:srgbClr val="004821"/>
                </a:solidFill>
              </a:rPr>
              <a:t>pardon His land, His people.” </a:t>
            </a:r>
            <a:r>
              <a:rPr lang="en-ZA" sz="2400" b="1" i="1" dirty="0" smtClean="0">
                <a:solidFill>
                  <a:srgbClr val="004821"/>
                </a:solidFill>
              </a:rPr>
              <a:t>(</a:t>
            </a:r>
            <a:r>
              <a:rPr lang="en-ZA" sz="2400" b="1" i="1" dirty="0" smtClean="0">
                <a:solidFill>
                  <a:srgbClr val="004821"/>
                </a:solidFill>
              </a:rPr>
              <a:t>Deuteronomy 32:43</a:t>
            </a:r>
            <a:r>
              <a:rPr lang="en-ZA" sz="2400" b="1" i="1" dirty="0" smtClean="0">
                <a:solidFill>
                  <a:srgbClr val="004821"/>
                </a:solidFill>
              </a:rPr>
              <a:t>)</a:t>
            </a:r>
            <a:endParaRPr lang="en-ZA" sz="2400" b="1" i="1" dirty="0" smtClean="0">
              <a:solidFill>
                <a:srgbClr val="004821"/>
              </a:solidFill>
            </a:endParaRPr>
          </a:p>
          <a:p>
            <a:pPr algn="ctr"/>
            <a:r>
              <a:rPr lang="en-ZA" sz="2400" i="1" dirty="0" smtClean="0">
                <a:solidFill>
                  <a:srgbClr val="004821"/>
                </a:solidFill>
              </a:rPr>
              <a:t>“</a:t>
            </a:r>
            <a:r>
              <a:rPr lang="en-ZA" sz="2400" i="1" dirty="0" smtClean="0">
                <a:solidFill>
                  <a:srgbClr val="004821"/>
                </a:solidFill>
              </a:rPr>
              <a:t>And I shall make the house of </a:t>
            </a:r>
            <a:r>
              <a:rPr lang="en-ZA" sz="2400" i="1" dirty="0" err="1" smtClean="0">
                <a:solidFill>
                  <a:srgbClr val="004821"/>
                </a:solidFill>
              </a:rPr>
              <a:t>Yehuḏah</a:t>
            </a:r>
            <a:r>
              <a:rPr lang="en-ZA" sz="2400" i="1" dirty="0" smtClean="0">
                <a:solidFill>
                  <a:srgbClr val="004821"/>
                </a:solidFill>
              </a:rPr>
              <a:t> mighty, and save the house of </a:t>
            </a:r>
            <a:r>
              <a:rPr lang="en-ZA" sz="2400" i="1" dirty="0" err="1" smtClean="0">
                <a:solidFill>
                  <a:srgbClr val="004821"/>
                </a:solidFill>
              </a:rPr>
              <a:t>Yosĕph</a:t>
            </a:r>
            <a:r>
              <a:rPr lang="en-ZA" sz="2400" i="1" dirty="0" smtClean="0">
                <a:solidFill>
                  <a:srgbClr val="004821"/>
                </a:solidFill>
              </a:rPr>
              <a:t>. And I shall bring them back, because I have compassion on them. And they shall be as though I had not pushed them aside. For I am </a:t>
            </a:r>
            <a:r>
              <a:rPr lang="he-IL" sz="2400" i="1" dirty="0" smtClean="0">
                <a:solidFill>
                  <a:srgbClr val="004821"/>
                </a:solidFill>
              </a:rPr>
              <a:t>יהוה</a:t>
            </a:r>
            <a:r>
              <a:rPr lang="en-ZA" sz="2400" i="1" dirty="0" smtClean="0">
                <a:solidFill>
                  <a:srgbClr val="004821"/>
                </a:solidFill>
              </a:rPr>
              <a:t> their Elohim, and I answer them. </a:t>
            </a:r>
          </a:p>
          <a:p>
            <a:pPr algn="ctr"/>
            <a:r>
              <a:rPr lang="en-US" sz="2400" b="1" i="1" dirty="0" smtClean="0">
                <a:solidFill>
                  <a:srgbClr val="004821"/>
                </a:solidFill>
              </a:rPr>
              <a:t>(Zechariah 10:6)</a:t>
            </a:r>
          </a:p>
          <a:p>
            <a:endParaRPr lang="en-US" sz="2400" dirty="0" smtClean="0"/>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HIS NAME</a:t>
            </a:r>
            <a:endParaRPr lang="en-ZA" dirty="0"/>
          </a:p>
        </p:txBody>
      </p:sp>
      <p:sp>
        <p:nvSpPr>
          <p:cNvPr id="3" name="Content Placeholder 2"/>
          <p:cNvSpPr>
            <a:spLocks noGrp="1"/>
          </p:cNvSpPr>
          <p:nvPr>
            <p:ph idx="1"/>
          </p:nvPr>
        </p:nvSpPr>
        <p:spPr/>
        <p:txBody>
          <a:bodyPr>
            <a:noAutofit/>
          </a:bodyPr>
          <a:lstStyle/>
          <a:p>
            <a:r>
              <a:rPr lang="en-ZA" dirty="0" smtClean="0"/>
              <a:t>The Song of Moshe reveals to us </a:t>
            </a:r>
            <a:r>
              <a:rPr lang="he-IL" dirty="0" smtClean="0"/>
              <a:t>יהוה</a:t>
            </a:r>
            <a:r>
              <a:rPr lang="en-ZA" dirty="0" smtClean="0"/>
              <a:t>’s </a:t>
            </a:r>
            <a:r>
              <a:rPr lang="en-ZA" dirty="0" smtClean="0"/>
              <a:t>perfect plan/will with the last phrase of the Song focused </a:t>
            </a:r>
            <a:r>
              <a:rPr lang="en-ZA" dirty="0" smtClean="0"/>
              <a:t>on the </a:t>
            </a:r>
            <a:r>
              <a:rPr lang="en-ZA" dirty="0" smtClean="0"/>
              <a:t>work of His Son. Knowing His plan, becomes a revelation of His </a:t>
            </a:r>
            <a:r>
              <a:rPr lang="en-ZA" dirty="0" smtClean="0"/>
              <a:t>Name </a:t>
            </a:r>
            <a:r>
              <a:rPr lang="en-ZA" dirty="0" smtClean="0"/>
              <a:t>of what His Name represents. This is how </a:t>
            </a:r>
            <a:r>
              <a:rPr lang="en-ZA" dirty="0" smtClean="0"/>
              <a:t>we will </a:t>
            </a:r>
            <a:r>
              <a:rPr lang="en-ZA" dirty="0" smtClean="0"/>
              <a:t>“</a:t>
            </a:r>
            <a:r>
              <a:rPr lang="en-ZA" i="1" dirty="0" smtClean="0"/>
              <a:t>know that He is </a:t>
            </a:r>
            <a:r>
              <a:rPr lang="he-IL" i="1" dirty="0" smtClean="0"/>
              <a:t>יהוה</a:t>
            </a:r>
            <a:r>
              <a:rPr lang="en-ZA" i="1" dirty="0" smtClean="0"/>
              <a:t> </a:t>
            </a:r>
            <a:r>
              <a:rPr lang="en-ZA" i="1" dirty="0" smtClean="0"/>
              <a:t>.” His Name embodies all of His characteristics, and it also embodies </a:t>
            </a:r>
            <a:r>
              <a:rPr lang="en-ZA" i="1" dirty="0" smtClean="0"/>
              <a:t>His </a:t>
            </a:r>
            <a:r>
              <a:rPr lang="en-ZA" dirty="0" smtClean="0"/>
              <a:t>plan/will</a:t>
            </a:r>
            <a:r>
              <a:rPr lang="en-ZA" dirty="0" smtClean="0"/>
              <a:t>. With that definition of knowing His Name, we can derive more meaning from verses </a:t>
            </a:r>
            <a:r>
              <a:rPr lang="en-ZA" dirty="0" smtClean="0"/>
              <a:t>that refer </a:t>
            </a:r>
            <a:r>
              <a:rPr lang="en-ZA" dirty="0" smtClean="0"/>
              <a:t>to His “</a:t>
            </a:r>
            <a:r>
              <a:rPr lang="en-ZA" i="1" dirty="0" smtClean="0"/>
              <a:t>Name”:</a:t>
            </a:r>
          </a:p>
          <a:p>
            <a:r>
              <a:rPr lang="he-IL" dirty="0" smtClean="0"/>
              <a:t>יהושע</a:t>
            </a:r>
            <a:r>
              <a:rPr lang="en-ZA" dirty="0" smtClean="0"/>
              <a:t>‘s name </a:t>
            </a:r>
            <a:r>
              <a:rPr lang="en-ZA" dirty="0" smtClean="0"/>
              <a:t>means </a:t>
            </a:r>
            <a:r>
              <a:rPr lang="en-ZA" i="1" dirty="0" smtClean="0"/>
              <a:t>“salvation” </a:t>
            </a:r>
            <a:r>
              <a:rPr lang="en-ZA" dirty="0" smtClean="0"/>
              <a:t>and that was the plan!</a:t>
            </a:r>
          </a:p>
          <a:p>
            <a:pPr algn="ctr"/>
            <a:r>
              <a:rPr lang="en-ZA" i="1" dirty="0" smtClean="0">
                <a:solidFill>
                  <a:srgbClr val="004821"/>
                </a:solidFill>
              </a:rPr>
              <a:t>“And she shall give birth to a Son, and you shall call His Name </a:t>
            </a:r>
            <a:r>
              <a:rPr lang="he-IL" i="1" dirty="0" smtClean="0">
                <a:solidFill>
                  <a:srgbClr val="004821"/>
                </a:solidFill>
              </a:rPr>
              <a:t>יהושע</a:t>
            </a:r>
            <a:r>
              <a:rPr lang="en-ZA" i="1" dirty="0" smtClean="0">
                <a:solidFill>
                  <a:srgbClr val="004821"/>
                </a:solidFill>
              </a:rPr>
              <a:t> for He shall </a:t>
            </a:r>
            <a:r>
              <a:rPr lang="en-ZA" i="1" dirty="0" smtClean="0">
                <a:solidFill>
                  <a:srgbClr val="004821"/>
                </a:solidFill>
              </a:rPr>
              <a:t>save </a:t>
            </a:r>
            <a:r>
              <a:rPr lang="en-ZA" i="1" dirty="0" smtClean="0">
                <a:solidFill>
                  <a:srgbClr val="004821"/>
                </a:solidFill>
              </a:rPr>
              <a:t>His people from their sins</a:t>
            </a:r>
            <a:r>
              <a:rPr lang="en-ZA" i="1" dirty="0" smtClean="0">
                <a:solidFill>
                  <a:srgbClr val="004821"/>
                </a:solidFill>
              </a:rPr>
              <a:t>.” </a:t>
            </a:r>
            <a:r>
              <a:rPr lang="en-US" b="1" i="1" dirty="0" smtClean="0">
                <a:solidFill>
                  <a:srgbClr val="004821"/>
                </a:solidFill>
              </a:rPr>
              <a:t>(</a:t>
            </a:r>
            <a:r>
              <a:rPr lang="en-US" b="1" i="1" dirty="0" smtClean="0">
                <a:solidFill>
                  <a:srgbClr val="004821"/>
                </a:solidFill>
              </a:rPr>
              <a:t>Matthew 1:21)</a:t>
            </a:r>
          </a:p>
          <a:p>
            <a:r>
              <a:rPr lang="en-ZA" dirty="0" smtClean="0"/>
              <a:t>If </a:t>
            </a:r>
            <a:r>
              <a:rPr lang="en-ZA" dirty="0" smtClean="0"/>
              <a:t>salvation was the ultimate plan, then </a:t>
            </a:r>
            <a:r>
              <a:rPr lang="he-IL" dirty="0" smtClean="0"/>
              <a:t>יהושע</a:t>
            </a:r>
            <a:r>
              <a:rPr lang="en-ZA" dirty="0" smtClean="0"/>
              <a:t>’s </a:t>
            </a:r>
            <a:r>
              <a:rPr lang="en-ZA" dirty="0" smtClean="0"/>
              <a:t>Name was above all other Names/plans!</a:t>
            </a:r>
          </a:p>
          <a:p>
            <a:pPr algn="ctr"/>
            <a:r>
              <a:rPr lang="en-ZA" i="1" dirty="0" smtClean="0">
                <a:solidFill>
                  <a:srgbClr val="004821"/>
                </a:solidFill>
              </a:rPr>
              <a:t>Elohim, therefore, has highly exalted Him and given Him the Name which is above every name, </a:t>
            </a:r>
            <a:r>
              <a:rPr lang="en-ZA" b="1" i="1" dirty="0" smtClean="0">
                <a:solidFill>
                  <a:srgbClr val="004821"/>
                </a:solidFill>
              </a:rPr>
              <a:t>(</a:t>
            </a:r>
            <a:r>
              <a:rPr lang="en-ZA" b="1" i="1" dirty="0" smtClean="0">
                <a:solidFill>
                  <a:srgbClr val="004821"/>
                </a:solidFill>
              </a:rPr>
              <a:t>Philippians 2:9)</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HIS NAME</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Two or three people together for His purposes:</a:t>
            </a:r>
          </a:p>
          <a:p>
            <a:pPr algn="ctr">
              <a:lnSpc>
                <a:spcPts val="2100"/>
              </a:lnSpc>
            </a:pPr>
            <a:r>
              <a:rPr lang="en-ZA" i="1" dirty="0" smtClean="0">
                <a:solidFill>
                  <a:srgbClr val="004821"/>
                </a:solidFill>
              </a:rPr>
              <a:t>“For where two or three are gathered together in My Name, there I am in their midst</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Matthew 18:20)</a:t>
            </a:r>
          </a:p>
          <a:p>
            <a:pPr>
              <a:lnSpc>
                <a:spcPts val="2100"/>
              </a:lnSpc>
            </a:pPr>
            <a:r>
              <a:rPr lang="en-ZA" dirty="0" smtClean="0"/>
              <a:t>People </a:t>
            </a:r>
            <a:r>
              <a:rPr lang="en-ZA" dirty="0" smtClean="0"/>
              <a:t>who knew what His “</a:t>
            </a:r>
            <a:r>
              <a:rPr lang="en-ZA" i="1" dirty="0" smtClean="0"/>
              <a:t>Name” </a:t>
            </a:r>
            <a:r>
              <a:rPr lang="en-ZA" dirty="0" smtClean="0"/>
              <a:t>was, but </a:t>
            </a:r>
            <a:r>
              <a:rPr lang="en-ZA" dirty="0" smtClean="0"/>
              <a:t>did </a:t>
            </a:r>
            <a:r>
              <a:rPr lang="en-ZA" dirty="0" smtClean="0"/>
              <a:t>not know His plan:</a:t>
            </a:r>
          </a:p>
          <a:p>
            <a:pPr algn="ctr">
              <a:lnSpc>
                <a:spcPts val="2100"/>
              </a:lnSpc>
            </a:pPr>
            <a:r>
              <a:rPr lang="en-ZA" i="1" dirty="0" smtClean="0">
                <a:solidFill>
                  <a:srgbClr val="004821"/>
                </a:solidFill>
              </a:rPr>
              <a:t>“Many shall say to Me in that day, ‘Master, Master, have we not prophesied in Your Name, and cast out demons in Your Name, and done many mighty works in Your Name?’ “And then I shall declare to them, ‘I never knew you, depart from Me, you who work lawlessness</a:t>
            </a:r>
            <a:r>
              <a:rPr lang="en-ZA" i="1" dirty="0" smtClean="0">
                <a:solidFill>
                  <a:srgbClr val="004821"/>
                </a:solidFill>
              </a:rPr>
              <a:t>!’ </a:t>
            </a:r>
            <a:r>
              <a:rPr lang="en-ZA" b="1" i="1" dirty="0" smtClean="0">
                <a:solidFill>
                  <a:srgbClr val="004821"/>
                </a:solidFill>
              </a:rPr>
              <a:t>(</a:t>
            </a:r>
            <a:r>
              <a:rPr lang="en-ZA" b="1" i="1" dirty="0" smtClean="0">
                <a:solidFill>
                  <a:srgbClr val="004821"/>
                </a:solidFill>
              </a:rPr>
              <a:t>Matthew 7:22-23)</a:t>
            </a:r>
          </a:p>
          <a:p>
            <a:pPr>
              <a:lnSpc>
                <a:spcPts val="2100"/>
              </a:lnSpc>
            </a:pPr>
            <a:r>
              <a:rPr lang="en-ZA" dirty="0" smtClean="0"/>
              <a:t>Recognizing </a:t>
            </a:r>
            <a:r>
              <a:rPr lang="en-ZA" dirty="0" smtClean="0"/>
              <a:t>the plan:</a:t>
            </a:r>
          </a:p>
          <a:p>
            <a:pPr algn="ctr">
              <a:lnSpc>
                <a:spcPts val="2100"/>
              </a:lnSpc>
            </a:pPr>
            <a:r>
              <a:rPr lang="en-ZA" i="1" dirty="0" smtClean="0">
                <a:solidFill>
                  <a:srgbClr val="004821"/>
                </a:solidFill>
              </a:rPr>
              <a:t>took the branches of palm trees and went out to meet Him, and were crying out, “</a:t>
            </a:r>
            <a:r>
              <a:rPr lang="en-ZA" i="1" dirty="0" err="1" smtClean="0">
                <a:solidFill>
                  <a:srgbClr val="004821"/>
                </a:solidFill>
              </a:rPr>
              <a:t>Hoshia-na</a:t>
            </a:r>
            <a:r>
              <a:rPr lang="en-ZA" i="1" dirty="0" smtClean="0">
                <a:solidFill>
                  <a:srgbClr val="004821"/>
                </a:solidFill>
              </a:rPr>
              <a:t>! Blessed is He who is coming in the Name of </a:t>
            </a:r>
            <a:r>
              <a:rPr lang="he-IL" i="1" dirty="0" smtClean="0">
                <a:solidFill>
                  <a:srgbClr val="004821"/>
                </a:solidFill>
              </a:rPr>
              <a:t>יהוה</a:t>
            </a:r>
            <a:r>
              <a:rPr lang="en-ZA" i="1" dirty="0" smtClean="0">
                <a:solidFill>
                  <a:srgbClr val="004821"/>
                </a:solidFill>
              </a:rPr>
              <a:t>, </a:t>
            </a:r>
            <a:r>
              <a:rPr lang="en-ZA" i="1" dirty="0" smtClean="0">
                <a:solidFill>
                  <a:srgbClr val="004821"/>
                </a:solidFill>
              </a:rPr>
              <a:t>the Sovereign of </a:t>
            </a:r>
            <a:r>
              <a:rPr lang="en-ZA" i="1" dirty="0" err="1" smtClean="0">
                <a:solidFill>
                  <a:srgbClr val="004821"/>
                </a:solidFill>
              </a:rPr>
              <a:t>Yisra’ĕl</a:t>
            </a:r>
            <a:r>
              <a:rPr lang="en-ZA" i="1" dirty="0" smtClean="0">
                <a:solidFill>
                  <a:srgbClr val="004821"/>
                </a:solidFill>
              </a:rPr>
              <a:t>!” </a:t>
            </a:r>
            <a:r>
              <a:rPr lang="en-US" b="1" i="1" dirty="0" smtClean="0">
                <a:solidFill>
                  <a:srgbClr val="004821"/>
                </a:solidFill>
              </a:rPr>
              <a:t>(</a:t>
            </a:r>
            <a:r>
              <a:rPr lang="en-US" b="1" i="1" dirty="0" smtClean="0">
                <a:solidFill>
                  <a:srgbClr val="004821"/>
                </a:solidFill>
              </a:rPr>
              <a:t>John 12:13)</a:t>
            </a:r>
          </a:p>
          <a:p>
            <a:pPr>
              <a:lnSpc>
                <a:spcPts val="2100"/>
              </a:lnSpc>
            </a:pPr>
            <a:r>
              <a:rPr lang="en-ZA" dirty="0" smtClean="0"/>
              <a:t>The </a:t>
            </a:r>
            <a:r>
              <a:rPr lang="en-ZA" dirty="0" smtClean="0"/>
              <a:t>Almighty ALWAYS follows His plan:</a:t>
            </a:r>
          </a:p>
          <a:p>
            <a:pPr algn="ctr">
              <a:lnSpc>
                <a:spcPts val="2100"/>
              </a:lnSpc>
            </a:pPr>
            <a:r>
              <a:rPr lang="en-ZA" i="1" dirty="0" smtClean="0">
                <a:solidFill>
                  <a:srgbClr val="004821"/>
                </a:solidFill>
              </a:rPr>
              <a:t>“You did not choose Me, but I chose you and appointed you that you should go and bear fruit, and that your fruit should remain, so that whatever you ask the Father in My Name He might give you</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John 15:16)</a:t>
            </a:r>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HIS NAME</a:t>
            </a:r>
            <a:endParaRPr lang="en-ZA" dirty="0"/>
          </a:p>
        </p:txBody>
      </p:sp>
      <p:sp>
        <p:nvSpPr>
          <p:cNvPr id="3" name="Content Placeholder 2"/>
          <p:cNvSpPr>
            <a:spLocks noGrp="1"/>
          </p:cNvSpPr>
          <p:nvPr>
            <p:ph idx="1"/>
          </p:nvPr>
        </p:nvSpPr>
        <p:spPr/>
        <p:txBody>
          <a:bodyPr>
            <a:normAutofit lnSpcReduction="10000"/>
          </a:bodyPr>
          <a:lstStyle/>
          <a:p>
            <a:r>
              <a:rPr lang="en-ZA" dirty="0" smtClean="0"/>
              <a:t>What happened when He revealed the “</a:t>
            </a:r>
            <a:r>
              <a:rPr lang="en-ZA" i="1" dirty="0" smtClean="0"/>
              <a:t>Name” (plan) to His disciples? They “kept His Word”!</a:t>
            </a:r>
          </a:p>
          <a:p>
            <a:pPr algn="ctr"/>
            <a:r>
              <a:rPr lang="en-ZA" i="1" dirty="0" smtClean="0">
                <a:solidFill>
                  <a:srgbClr val="004821"/>
                </a:solidFill>
              </a:rPr>
              <a:t>“I have revealed Your Name to the men whom You gave Me out of the world. They were Yours, and You gave them to Me, and they have guarded Your </a:t>
            </a:r>
            <a:r>
              <a:rPr lang="en-ZA" i="1" dirty="0" smtClean="0">
                <a:solidFill>
                  <a:srgbClr val="004821"/>
                </a:solidFill>
              </a:rPr>
              <a:t>Word. </a:t>
            </a:r>
            <a:r>
              <a:rPr lang="en-ZA" b="1" i="1" dirty="0" smtClean="0">
                <a:solidFill>
                  <a:srgbClr val="004821"/>
                </a:solidFill>
              </a:rPr>
              <a:t>(</a:t>
            </a:r>
            <a:r>
              <a:rPr lang="en-ZA" b="1" i="1" dirty="0" smtClean="0">
                <a:solidFill>
                  <a:srgbClr val="004821"/>
                </a:solidFill>
              </a:rPr>
              <a:t>John 17:6)</a:t>
            </a:r>
          </a:p>
          <a:p>
            <a:r>
              <a:rPr lang="en-ZA" dirty="0" smtClean="0"/>
              <a:t>The </a:t>
            </a:r>
            <a:r>
              <a:rPr lang="en-ZA" dirty="0" smtClean="0"/>
              <a:t>only way we can be saved is through the ultimate “</a:t>
            </a:r>
            <a:r>
              <a:rPr lang="en-ZA" i="1" dirty="0" smtClean="0"/>
              <a:t>Name/plan”:</a:t>
            </a:r>
          </a:p>
          <a:p>
            <a:pPr algn="ctr"/>
            <a:r>
              <a:rPr lang="en-ZA" i="1" dirty="0" smtClean="0">
                <a:solidFill>
                  <a:srgbClr val="004821"/>
                </a:solidFill>
              </a:rPr>
              <a:t>“And there is no deliverance in anyone else, for there is no other Name under the heaven given among men by which we need to be saved.” </a:t>
            </a:r>
            <a:r>
              <a:rPr lang="en-ZA" b="1" i="1" dirty="0" smtClean="0">
                <a:solidFill>
                  <a:srgbClr val="004821"/>
                </a:solidFill>
              </a:rPr>
              <a:t>(</a:t>
            </a:r>
            <a:r>
              <a:rPr lang="en-ZA" b="1" i="1" dirty="0" smtClean="0">
                <a:solidFill>
                  <a:srgbClr val="004821"/>
                </a:solidFill>
              </a:rPr>
              <a:t>Acts 4:12)</a:t>
            </a:r>
          </a:p>
          <a:p>
            <a:r>
              <a:rPr lang="en-ZA" dirty="0" err="1" smtClean="0"/>
              <a:t>Parasha</a:t>
            </a:r>
            <a:r>
              <a:rPr lang="en-ZA" dirty="0" smtClean="0"/>
              <a:t> </a:t>
            </a:r>
            <a:r>
              <a:rPr lang="en-ZA" dirty="0" err="1" smtClean="0"/>
              <a:t>Ha’azinu</a:t>
            </a:r>
            <a:r>
              <a:rPr lang="en-ZA" dirty="0" smtClean="0"/>
              <a:t> is only one chapter in the Scriptures, but it holds the keys to the plan of </a:t>
            </a:r>
            <a:r>
              <a:rPr lang="he-IL" dirty="0" smtClean="0"/>
              <a:t>יהוה</a:t>
            </a:r>
            <a:r>
              <a:rPr lang="en-ZA" dirty="0" smtClean="0"/>
              <a:t>. Let’s </a:t>
            </a:r>
            <a:r>
              <a:rPr lang="en-ZA" dirty="0" smtClean="0"/>
              <a:t>together “</a:t>
            </a:r>
            <a:r>
              <a:rPr lang="en-ZA" i="1" dirty="0" smtClean="0"/>
              <a:t>proclaim His Name!”</a:t>
            </a:r>
          </a:p>
          <a:p>
            <a:pPr algn="ctr"/>
            <a:r>
              <a:rPr lang="en-ZA" i="1" dirty="0" smtClean="0">
                <a:solidFill>
                  <a:srgbClr val="004821"/>
                </a:solidFill>
              </a:rPr>
              <a:t>“For I proclaim the Name of </a:t>
            </a:r>
            <a:r>
              <a:rPr lang="he-IL" i="1" dirty="0" smtClean="0">
                <a:solidFill>
                  <a:srgbClr val="004821"/>
                </a:solidFill>
              </a:rPr>
              <a:t>יהוה</a:t>
            </a:r>
            <a:r>
              <a:rPr lang="en-ZA" i="1" dirty="0" smtClean="0">
                <a:solidFill>
                  <a:srgbClr val="004821"/>
                </a:solidFill>
              </a:rPr>
              <a:t>, Ascribe greatness to our Elohim. “The Rock! His work is perfect, For all His ways are right-ruling, An </a:t>
            </a:r>
            <a:r>
              <a:rPr lang="en-ZA" i="1" dirty="0" err="1" smtClean="0">
                <a:solidFill>
                  <a:srgbClr val="004821"/>
                </a:solidFill>
              </a:rPr>
              <a:t>Ěl</a:t>
            </a:r>
            <a:r>
              <a:rPr lang="en-ZA" i="1" dirty="0" smtClean="0">
                <a:solidFill>
                  <a:srgbClr val="004821"/>
                </a:solidFill>
              </a:rPr>
              <a:t> of truth and without unrighteousness, Righteous and straight is He. </a:t>
            </a:r>
          </a:p>
          <a:p>
            <a:pPr algn="ctr"/>
            <a:r>
              <a:rPr lang="en-US" b="1" i="1" dirty="0" smtClean="0">
                <a:solidFill>
                  <a:srgbClr val="004821"/>
                </a:solidFill>
              </a:rPr>
              <a:t>(Deuteronomy 32:3-4)</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HA’AZINU </a:t>
            </a:r>
            <a:r>
              <a:rPr lang="en-US" dirty="0" smtClean="0"/>
              <a:t>“</a:t>
            </a:r>
            <a:r>
              <a:rPr lang="en-US" i="1" dirty="0" smtClean="0"/>
              <a:t>Listen”</a:t>
            </a:r>
            <a:endParaRPr lang="en-ZA" i="1" dirty="0"/>
          </a:p>
        </p:txBody>
      </p:sp>
      <p:sp>
        <p:nvSpPr>
          <p:cNvPr id="5" name="Subtitle 4"/>
          <p:cNvSpPr>
            <a:spLocks noGrp="1"/>
          </p:cNvSpPr>
          <p:nvPr>
            <p:ph type="subTitle" idx="1"/>
          </p:nvPr>
        </p:nvSpPr>
        <p:spPr>
          <a:xfrm>
            <a:off x="323528" y="5445224"/>
            <a:ext cx="8496944" cy="1412776"/>
          </a:xfrm>
        </p:spPr>
        <p:txBody>
          <a:bodyPr>
            <a:noAutofit/>
          </a:bodyPr>
          <a:lstStyle/>
          <a:p>
            <a:pPr>
              <a:lnSpc>
                <a:spcPts val="2300"/>
              </a:lnSpc>
            </a:pPr>
            <a:r>
              <a:rPr lang="en-ZA" b="1" dirty="0" smtClean="0"/>
              <a:t>TORAH:</a:t>
            </a:r>
            <a:r>
              <a:rPr lang="en-ZA" dirty="0" smtClean="0"/>
              <a:t> </a:t>
            </a:r>
            <a:r>
              <a:rPr lang="en-ZA" b="0" dirty="0" smtClean="0"/>
              <a:t>Deuteronomy 32:1-52</a:t>
            </a:r>
          </a:p>
          <a:p>
            <a:pPr>
              <a:lnSpc>
                <a:spcPts val="2300"/>
              </a:lnSpc>
            </a:pPr>
            <a:r>
              <a:rPr lang="en-ZA" b="1" dirty="0" smtClean="0"/>
              <a:t>HAFTORAH:</a:t>
            </a:r>
            <a:r>
              <a:rPr lang="en-ZA" b="0" dirty="0" smtClean="0"/>
              <a:t> 2 Samuel 22:1-51</a:t>
            </a:r>
          </a:p>
          <a:p>
            <a:pPr>
              <a:lnSpc>
                <a:spcPts val="2300"/>
              </a:lnSpc>
            </a:pPr>
            <a:r>
              <a:rPr lang="en-ZA" b="1" dirty="0" smtClean="0"/>
              <a:t>B’RIT CHADASHAH: </a:t>
            </a:r>
            <a:r>
              <a:rPr lang="en-ZA" b="0" dirty="0" smtClean="0"/>
              <a:t>Romans 10:17-11:12</a:t>
            </a:r>
          </a:p>
          <a:p>
            <a:pPr>
              <a:lnSpc>
                <a:spcPts val="2300"/>
              </a:lnSpc>
            </a:pPr>
            <a:r>
              <a:rPr lang="en-ZA" sz="1800" i="1" dirty="0" smtClean="0">
                <a:solidFill>
                  <a:schemeClr val="accent6">
                    <a:lumMod val="50000"/>
                  </a:schemeClr>
                </a:solidFill>
              </a:rPr>
              <a:t>All references: The Scripture 1998+ unless otherwise noted</a:t>
            </a:r>
            <a:endParaRPr lang="en-ZA" sz="1800" dirty="0" smtClean="0">
              <a:ln w="50800"/>
            </a:endParaRPr>
          </a:p>
          <a:p>
            <a:pPr>
              <a:lnSpc>
                <a:spcPts val="2300"/>
              </a:lnSpc>
            </a:pPr>
            <a:endParaRPr lang="en-ZA" dirty="0" smtClean="0">
              <a:ln w="50800"/>
              <a:solidFill>
                <a:schemeClr val="bg1">
                  <a:shade val="50000"/>
                </a:schemeClr>
              </a:solidFill>
            </a:endParaRPr>
          </a:p>
          <a:p>
            <a:pPr>
              <a:lnSpc>
                <a:spcPts val="2300"/>
              </a:lnSpc>
            </a:pPr>
            <a:endParaRPr lang="en-ZA" sz="24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6" name="Picture 5" descr="https://staticapp.icpsc.com/icp/loadimage.php/mogile/261268/8d16cbc1f4ed5155adeb32b7afcffd90/image/jpeg"/>
          <p:cNvPicPr/>
          <p:nvPr/>
        </p:nvPicPr>
        <p:blipFill>
          <a:blip r:embed="rId2" cstate="print"/>
          <a:srcRect/>
          <a:stretch>
            <a:fillRect/>
          </a:stretch>
        </p:blipFill>
        <p:spPr bwMode="auto">
          <a:xfrm>
            <a:off x="1763688" y="1124744"/>
            <a:ext cx="5544616" cy="417646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SONG OF MOSES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So </a:t>
            </a:r>
            <a:r>
              <a:rPr lang="en-ZA" i="1" dirty="0" err="1" smtClean="0">
                <a:solidFill>
                  <a:srgbClr val="004821"/>
                </a:solidFill>
              </a:rPr>
              <a:t>Mosheh</a:t>
            </a:r>
            <a:r>
              <a:rPr lang="en-ZA" i="1" dirty="0" smtClean="0">
                <a:solidFill>
                  <a:srgbClr val="004821"/>
                </a:solidFill>
              </a:rPr>
              <a:t> spoke in the hearing of all the assembly of </a:t>
            </a:r>
            <a:r>
              <a:rPr lang="en-ZA" i="1" dirty="0" err="1" smtClean="0">
                <a:solidFill>
                  <a:srgbClr val="004821"/>
                </a:solidFill>
              </a:rPr>
              <a:t>Yisra’ĕl</a:t>
            </a:r>
            <a:r>
              <a:rPr lang="en-ZA" i="1" dirty="0" smtClean="0">
                <a:solidFill>
                  <a:srgbClr val="004821"/>
                </a:solidFill>
              </a:rPr>
              <a:t> the words of this song till their completion: </a:t>
            </a:r>
            <a:r>
              <a:rPr lang="en-ZA" b="1" i="1" dirty="0" smtClean="0">
                <a:solidFill>
                  <a:srgbClr val="004821"/>
                </a:solidFill>
              </a:rPr>
              <a:t>(Deuteronomy 31:30)</a:t>
            </a:r>
          </a:p>
          <a:p>
            <a:r>
              <a:rPr lang="en-ZA" dirty="0" smtClean="0"/>
              <a:t>The Song of Moses is important why? </a:t>
            </a:r>
          </a:p>
          <a:p>
            <a:pPr algn="ctr"/>
            <a:r>
              <a:rPr lang="en-ZA" i="1" dirty="0" smtClean="0">
                <a:solidFill>
                  <a:srgbClr val="004821"/>
                </a:solidFill>
              </a:rPr>
              <a:t>And I saw like a sea of glass mixed with fire, and those overcoming the beast and his image and his mark and the number of his name, standing on the sea of glass, holding harps of Elohim. And they sing the song of </a:t>
            </a:r>
            <a:r>
              <a:rPr lang="en-ZA" i="1" dirty="0" err="1" smtClean="0">
                <a:solidFill>
                  <a:srgbClr val="004821"/>
                </a:solidFill>
              </a:rPr>
              <a:t>Mosheh</a:t>
            </a:r>
            <a:r>
              <a:rPr lang="en-ZA" i="1" dirty="0" smtClean="0">
                <a:solidFill>
                  <a:srgbClr val="004821"/>
                </a:solidFill>
              </a:rPr>
              <a:t> the servant of Elohim, and the song of the Lamb, saying, “Great and marvellous are Your works, </a:t>
            </a:r>
            <a:r>
              <a:rPr lang="he-IL" i="1" dirty="0" smtClean="0">
                <a:solidFill>
                  <a:srgbClr val="004821"/>
                </a:solidFill>
              </a:rPr>
              <a:t>יהוה</a:t>
            </a:r>
            <a:r>
              <a:rPr lang="en-ZA" i="1" dirty="0" smtClean="0">
                <a:solidFill>
                  <a:srgbClr val="004821"/>
                </a:solidFill>
              </a:rPr>
              <a:t> </a:t>
            </a:r>
            <a:r>
              <a:rPr lang="en-ZA" i="1" dirty="0" err="1" smtClean="0">
                <a:solidFill>
                  <a:srgbClr val="004821"/>
                </a:solidFill>
              </a:rPr>
              <a:t>Ěl</a:t>
            </a:r>
            <a:r>
              <a:rPr lang="en-ZA" i="1" dirty="0" smtClean="0">
                <a:solidFill>
                  <a:srgbClr val="004821"/>
                </a:solidFill>
              </a:rPr>
              <a:t> Shaddai! Righteous and true are Your ways, O Sovereign of the set-apart ones! “Who shall not fear You, O </a:t>
            </a:r>
            <a:r>
              <a:rPr lang="he-IL" i="1" dirty="0" smtClean="0">
                <a:solidFill>
                  <a:srgbClr val="004821"/>
                </a:solidFill>
              </a:rPr>
              <a:t>יהוה</a:t>
            </a:r>
            <a:r>
              <a:rPr lang="en-ZA" i="1" dirty="0" smtClean="0">
                <a:solidFill>
                  <a:srgbClr val="004821"/>
                </a:solidFill>
              </a:rPr>
              <a:t>, and esteem Your Name? Because You alone are kind. Because all nations shall come and worship before You, for Your </a:t>
            </a:r>
            <a:r>
              <a:rPr lang="en-ZA" i="1" dirty="0" err="1" smtClean="0">
                <a:solidFill>
                  <a:srgbClr val="004821"/>
                </a:solidFill>
              </a:rPr>
              <a:t>righteousnesses</a:t>
            </a:r>
            <a:r>
              <a:rPr lang="en-ZA" i="1" dirty="0" smtClean="0">
                <a:solidFill>
                  <a:srgbClr val="004821"/>
                </a:solidFill>
              </a:rPr>
              <a:t> have been made manifest.” </a:t>
            </a:r>
          </a:p>
          <a:p>
            <a:pPr algn="ctr"/>
            <a:r>
              <a:rPr lang="en-US" b="1" i="1" dirty="0" smtClean="0">
                <a:solidFill>
                  <a:srgbClr val="004821"/>
                </a:solidFill>
              </a:rPr>
              <a:t>(Revelation 15:2-4)</a:t>
            </a:r>
          </a:p>
          <a:p>
            <a:pPr algn="ctr"/>
            <a:r>
              <a:rPr lang="en-ZA" b="1" i="1" dirty="0" smtClean="0"/>
              <a:t>It is the song that we will be singing when we get to heaven</a:t>
            </a:r>
          </a:p>
          <a:p>
            <a:endParaRPr lang="en-ZA" dirty="0" smtClean="0"/>
          </a:p>
          <a:p>
            <a:pPr marL="457200" indent="-457200" algn="just">
              <a:buFont typeface="+mj-lt"/>
              <a:buAutoNum type="arabicPeriod"/>
            </a:pPr>
            <a:endParaRPr lang="en-ZA" dirty="0" smtClean="0"/>
          </a:p>
          <a:p>
            <a:pPr marL="457200" indent="-457200" algn="just">
              <a:buFont typeface="+mj-lt"/>
              <a:buAutoNum type="arabicPeriod"/>
            </a:pPr>
            <a:endParaRPr lang="en-ZA" dirty="0"/>
          </a:p>
        </p:txBody>
      </p:sp>
      <p:sp>
        <p:nvSpPr>
          <p:cNvPr id="8" name="Slide Number Placeholder 7"/>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SEA OF GLASS</a:t>
            </a:r>
            <a:endParaRPr lang="en-ZA" dirty="0"/>
          </a:p>
        </p:txBody>
      </p:sp>
      <p:sp>
        <p:nvSpPr>
          <p:cNvPr id="3" name="Content Placeholder 2"/>
          <p:cNvSpPr>
            <a:spLocks noGrp="1"/>
          </p:cNvSpPr>
          <p:nvPr>
            <p:ph idx="1"/>
          </p:nvPr>
        </p:nvSpPr>
        <p:spPr/>
        <p:txBody>
          <a:bodyPr>
            <a:normAutofit/>
          </a:bodyPr>
          <a:lstStyle/>
          <a:p>
            <a:r>
              <a:rPr lang="en-ZA" dirty="0" smtClean="0"/>
              <a:t>The “</a:t>
            </a:r>
            <a:r>
              <a:rPr lang="en-ZA" i="1" dirty="0" smtClean="0"/>
              <a:t>sea of glass mixed with fire” </a:t>
            </a:r>
            <a:r>
              <a:rPr lang="en-ZA" dirty="0" smtClean="0"/>
              <a:t>is us. Seas are a scriptural metaphor for peoples. What is glass? It is sand (as in sands of the sea – the seed of </a:t>
            </a:r>
            <a:r>
              <a:rPr lang="en-ZA" dirty="0" err="1" smtClean="0"/>
              <a:t>Avraham</a:t>
            </a:r>
            <a:r>
              <a:rPr lang="en-ZA" dirty="0" smtClean="0"/>
              <a:t>, </a:t>
            </a:r>
            <a:r>
              <a:rPr lang="en-ZA" dirty="0" err="1" smtClean="0"/>
              <a:t>Yitzaq</a:t>
            </a:r>
            <a:r>
              <a:rPr lang="en-ZA" dirty="0" smtClean="0"/>
              <a:t> and </a:t>
            </a:r>
            <a:r>
              <a:rPr lang="en-ZA" dirty="0" err="1" smtClean="0"/>
              <a:t>Ya’aqob</a:t>
            </a:r>
            <a:r>
              <a:rPr lang="en-ZA" dirty="0" smtClean="0"/>
              <a:t>) heated very hot with the </a:t>
            </a:r>
            <a:r>
              <a:rPr lang="en-ZA" i="1" dirty="0" smtClean="0"/>
              <a:t>“fire” </a:t>
            </a:r>
            <a:r>
              <a:rPr lang="en-ZA" dirty="0" smtClean="0"/>
              <a:t>of the furnace, </a:t>
            </a:r>
            <a:r>
              <a:rPr lang="he-IL" dirty="0" smtClean="0"/>
              <a:t>יהוה</a:t>
            </a:r>
            <a:r>
              <a:rPr lang="en-ZA" dirty="0" smtClean="0"/>
              <a:t>’s refining furnace. </a:t>
            </a:r>
          </a:p>
          <a:p>
            <a:pPr algn="ctr"/>
            <a:r>
              <a:rPr lang="en-ZA" i="1" dirty="0" smtClean="0">
                <a:solidFill>
                  <a:srgbClr val="004821"/>
                </a:solidFill>
              </a:rPr>
              <a:t>“See, I have refined you, but not as silver; I have chosen you in the furnace of affliction. “For My own sake, for My own sake, I do it. For how is it profaned? And My esteem I do not give to another. “Listen to Me, O </a:t>
            </a:r>
            <a:r>
              <a:rPr lang="en-ZA" i="1" dirty="0" err="1" smtClean="0">
                <a:solidFill>
                  <a:srgbClr val="004821"/>
                </a:solidFill>
              </a:rPr>
              <a:t>Yaʽaqob</a:t>
            </a:r>
            <a:r>
              <a:rPr lang="en-ZA" i="1" dirty="0" smtClean="0">
                <a:solidFill>
                  <a:srgbClr val="004821"/>
                </a:solidFill>
              </a:rPr>
              <a:t>̱, and </a:t>
            </a:r>
            <a:r>
              <a:rPr lang="en-ZA" i="1" dirty="0" err="1" smtClean="0">
                <a:solidFill>
                  <a:srgbClr val="004821"/>
                </a:solidFill>
              </a:rPr>
              <a:t>Yisra’ĕl</a:t>
            </a:r>
            <a:r>
              <a:rPr lang="en-ZA" i="1" dirty="0" smtClean="0">
                <a:solidFill>
                  <a:srgbClr val="004821"/>
                </a:solidFill>
              </a:rPr>
              <a:t>, My called: I am He, I am the First, I am also the Last</a:t>
            </a:r>
            <a:r>
              <a:rPr lang="en-ZA" b="1" i="1" dirty="0" smtClean="0">
                <a:solidFill>
                  <a:srgbClr val="004821"/>
                </a:solidFill>
              </a:rPr>
              <a:t>. (Isaiah 48:10-12)</a:t>
            </a:r>
          </a:p>
          <a:p>
            <a:r>
              <a:rPr lang="en-ZA" dirty="0" smtClean="0"/>
              <a:t>Silver is heated and refined until the refiner’s reflection can be seen in the molten metal. However, glass is heated much hotter (affliction, persecution) until the sand becomes clear, so that </a:t>
            </a:r>
            <a:r>
              <a:rPr lang="he-IL" dirty="0" smtClean="0"/>
              <a:t>יהוה</a:t>
            </a:r>
            <a:r>
              <a:rPr lang="en-ZA" dirty="0" smtClean="0"/>
              <a:t> is not just reflected (as a reverse or mirror image); but clearly seen through us, the glass.</a:t>
            </a:r>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COMMANDED</a:t>
            </a:r>
            <a:endParaRPr lang="en-ZA" dirty="0"/>
          </a:p>
        </p:txBody>
      </p:sp>
      <p:sp>
        <p:nvSpPr>
          <p:cNvPr id="3" name="Content Placeholder 2"/>
          <p:cNvSpPr>
            <a:spLocks noGrp="1"/>
          </p:cNvSpPr>
          <p:nvPr>
            <p:ph idx="1"/>
          </p:nvPr>
        </p:nvSpPr>
        <p:spPr/>
        <p:txBody>
          <a:bodyPr>
            <a:normAutofit/>
          </a:bodyPr>
          <a:lstStyle/>
          <a:p>
            <a:pPr algn="l"/>
            <a:r>
              <a:rPr lang="en-ZA" dirty="0" smtClean="0"/>
              <a:t>Moshe was commanded by </a:t>
            </a:r>
            <a:r>
              <a:rPr lang="he-IL" dirty="0" smtClean="0"/>
              <a:t>יהוה</a:t>
            </a:r>
            <a:r>
              <a:rPr lang="en-ZA" dirty="0" smtClean="0"/>
              <a:t> to write this second song down: </a:t>
            </a:r>
            <a:endParaRPr lang="en-ZA" dirty="0" smtClean="0"/>
          </a:p>
          <a:p>
            <a:pPr algn="ctr"/>
            <a:r>
              <a:rPr lang="en-ZA" i="1" dirty="0" smtClean="0">
                <a:solidFill>
                  <a:srgbClr val="004821"/>
                </a:solidFill>
              </a:rPr>
              <a:t>“</a:t>
            </a:r>
            <a:r>
              <a:rPr lang="en-ZA" i="1" dirty="0" smtClean="0">
                <a:solidFill>
                  <a:srgbClr val="004821"/>
                </a:solidFill>
              </a:rPr>
              <a:t>And now write down this song for yourselves, and teach it to the children of </a:t>
            </a:r>
            <a:r>
              <a:rPr lang="en-ZA" i="1" dirty="0" err="1" smtClean="0">
                <a:solidFill>
                  <a:srgbClr val="004821"/>
                </a:solidFill>
              </a:rPr>
              <a:t>Yisra’ĕl</a:t>
            </a:r>
            <a:r>
              <a:rPr lang="en-ZA" i="1" dirty="0" smtClean="0">
                <a:solidFill>
                  <a:srgbClr val="004821"/>
                </a:solidFill>
              </a:rPr>
              <a:t>. Put it in their mouths, so that this song is to Me for a witness against the children of </a:t>
            </a:r>
            <a:r>
              <a:rPr lang="en-ZA" i="1" dirty="0" err="1" smtClean="0">
                <a:solidFill>
                  <a:srgbClr val="004821"/>
                </a:solidFill>
              </a:rPr>
              <a:t>Yisra’ĕl</a:t>
            </a:r>
            <a:r>
              <a:rPr lang="en-ZA" i="1" dirty="0" smtClean="0">
                <a:solidFill>
                  <a:srgbClr val="004821"/>
                </a:solidFill>
              </a:rPr>
              <a:t>. </a:t>
            </a:r>
            <a:r>
              <a:rPr lang="en-ZA" b="1" i="1" dirty="0" smtClean="0">
                <a:solidFill>
                  <a:srgbClr val="004821"/>
                </a:solidFill>
              </a:rPr>
              <a:t>(Deuteronomy 31:19)</a:t>
            </a:r>
          </a:p>
          <a:p>
            <a:r>
              <a:rPr lang="en-ZA" dirty="0" smtClean="0"/>
              <a:t>We </a:t>
            </a:r>
            <a:r>
              <a:rPr lang="en-ZA" dirty="0" smtClean="0"/>
              <a:t>are commanded to learn this song. It is to be in our mouths, so as to be a witness against us. </a:t>
            </a:r>
          </a:p>
          <a:p>
            <a:r>
              <a:rPr lang="en-ZA" dirty="0" smtClean="0"/>
              <a:t>We learnt last week’s </a:t>
            </a:r>
            <a:r>
              <a:rPr lang="en-ZA" dirty="0" err="1" smtClean="0"/>
              <a:t>parsha</a:t>
            </a:r>
            <a:r>
              <a:rPr lang="en-ZA" dirty="0" smtClean="0"/>
              <a:t> that these </a:t>
            </a:r>
            <a:r>
              <a:rPr lang="en-ZA" i="1" dirty="0" smtClean="0"/>
              <a:t>“closing words”</a:t>
            </a:r>
            <a:r>
              <a:rPr lang="en-ZA" dirty="0" smtClean="0"/>
              <a:t> from Moshe were not only for our forefathers who were there; but, also for those who were to come, specifically, the </a:t>
            </a:r>
            <a:r>
              <a:rPr lang="en-ZA" i="1" dirty="0" smtClean="0"/>
              <a:t>“Last Generation”. </a:t>
            </a:r>
            <a:r>
              <a:rPr lang="en-ZA" dirty="0" smtClean="0"/>
              <a:t>So, </a:t>
            </a:r>
            <a:r>
              <a:rPr lang="he-IL" dirty="0" smtClean="0"/>
              <a:t>יהוה</a:t>
            </a:r>
            <a:r>
              <a:rPr lang="en-ZA" dirty="0" smtClean="0"/>
              <a:t> instructed Moshe to write down this “song” as a </a:t>
            </a:r>
            <a:r>
              <a:rPr lang="en-ZA" i="1" dirty="0" smtClean="0"/>
              <a:t>“witness to” </a:t>
            </a:r>
            <a:r>
              <a:rPr lang="en-ZA" i="1" dirty="0" err="1" smtClean="0"/>
              <a:t>B’nei</a:t>
            </a:r>
            <a:r>
              <a:rPr lang="en-ZA" i="1" dirty="0" smtClean="0"/>
              <a:t> </a:t>
            </a:r>
            <a:r>
              <a:rPr lang="en-ZA" i="1" dirty="0" err="1" smtClean="0"/>
              <a:t>Yisra’el</a:t>
            </a:r>
            <a:r>
              <a:rPr lang="en-ZA" i="1" dirty="0" smtClean="0"/>
              <a:t> in the “Last Generation”.</a:t>
            </a:r>
            <a:endParaRPr lang="en-ZA" i="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POETRY</a:t>
            </a:r>
            <a:endParaRPr lang="en-ZA" dirty="0"/>
          </a:p>
        </p:txBody>
      </p:sp>
      <p:sp>
        <p:nvSpPr>
          <p:cNvPr id="3" name="Content Placeholder 2"/>
          <p:cNvSpPr>
            <a:spLocks noGrp="1"/>
          </p:cNvSpPr>
          <p:nvPr>
            <p:ph idx="1"/>
          </p:nvPr>
        </p:nvSpPr>
        <p:spPr/>
        <p:txBody>
          <a:bodyPr>
            <a:normAutofit/>
          </a:bodyPr>
          <a:lstStyle/>
          <a:p>
            <a:pPr rtl="1"/>
            <a:r>
              <a:rPr lang="en-ZA" dirty="0" smtClean="0"/>
              <a:t>	</a:t>
            </a:r>
            <a:r>
              <a:rPr lang="he-IL" dirty="0" smtClean="0"/>
              <a:t>האזינו </a:t>
            </a:r>
            <a:r>
              <a:rPr lang="he-IL" dirty="0" smtClean="0"/>
              <a:t>השׁמים ואדברה </a:t>
            </a:r>
            <a:r>
              <a:rPr lang="en-ZA" dirty="0" smtClean="0"/>
              <a:t>		</a:t>
            </a:r>
            <a:r>
              <a:rPr lang="he-IL" dirty="0" smtClean="0"/>
              <a:t>ותשׁמע </a:t>
            </a:r>
            <a:r>
              <a:rPr lang="he-IL" dirty="0" smtClean="0"/>
              <a:t>הארץ אמרי־פי׃</a:t>
            </a:r>
            <a:endParaRPr lang="en-US" dirty="0" smtClean="0"/>
          </a:p>
          <a:p>
            <a:pPr rtl="1"/>
            <a:r>
              <a:rPr lang="en-US" dirty="0" smtClean="0"/>
              <a:t>	</a:t>
            </a:r>
            <a:r>
              <a:rPr lang="he-IL" dirty="0" smtClean="0"/>
              <a:t>יערף </a:t>
            </a:r>
            <a:r>
              <a:rPr lang="he-IL" dirty="0" smtClean="0"/>
              <a:t>כמטר לקחי </a:t>
            </a:r>
            <a:r>
              <a:rPr lang="en-ZA" dirty="0" smtClean="0"/>
              <a:t>		</a:t>
            </a:r>
            <a:r>
              <a:rPr lang="he-IL" dirty="0" smtClean="0"/>
              <a:t>תזל </a:t>
            </a:r>
            <a:r>
              <a:rPr lang="he-IL" dirty="0" smtClean="0"/>
              <a:t>כטל אמרתי </a:t>
            </a:r>
            <a:endParaRPr lang="en-ZA" dirty="0" smtClean="0"/>
          </a:p>
          <a:p>
            <a:pPr rtl="1"/>
            <a:r>
              <a:rPr lang="en-ZA" dirty="0" smtClean="0"/>
              <a:t>	</a:t>
            </a:r>
            <a:r>
              <a:rPr lang="he-IL" dirty="0" smtClean="0"/>
              <a:t>כשׂעירם </a:t>
            </a:r>
            <a:r>
              <a:rPr lang="he-IL" dirty="0" smtClean="0"/>
              <a:t>עלי־דשׁא </a:t>
            </a:r>
            <a:r>
              <a:rPr lang="en-ZA" dirty="0" smtClean="0"/>
              <a:t>		</a:t>
            </a:r>
            <a:r>
              <a:rPr lang="he-IL" dirty="0" smtClean="0"/>
              <a:t>וכרביבים </a:t>
            </a:r>
            <a:r>
              <a:rPr lang="he-IL" dirty="0" smtClean="0"/>
              <a:t>עלי־עשׂב׃</a:t>
            </a:r>
            <a:endParaRPr lang="en-US" dirty="0" smtClean="0"/>
          </a:p>
          <a:p>
            <a:pPr rtl="1"/>
            <a:r>
              <a:rPr lang="en-US" dirty="0" smtClean="0"/>
              <a:t>  	</a:t>
            </a:r>
            <a:r>
              <a:rPr lang="he-IL" dirty="0" smtClean="0"/>
              <a:t>כי </a:t>
            </a:r>
            <a:r>
              <a:rPr lang="he-IL" dirty="0" smtClean="0"/>
              <a:t>שׁם יהוה אקרא </a:t>
            </a:r>
            <a:r>
              <a:rPr lang="en-ZA" dirty="0" smtClean="0"/>
              <a:t>		</a:t>
            </a:r>
            <a:r>
              <a:rPr lang="he-IL" dirty="0" smtClean="0"/>
              <a:t>הבו </a:t>
            </a:r>
            <a:r>
              <a:rPr lang="he-IL" dirty="0" smtClean="0"/>
              <a:t>גדל לאלהינו</a:t>
            </a:r>
            <a:r>
              <a:rPr lang="he-IL" dirty="0" smtClean="0"/>
              <a:t>׃</a:t>
            </a:r>
            <a:endParaRPr lang="en-ZA" dirty="0" smtClean="0"/>
          </a:p>
          <a:p>
            <a:r>
              <a:rPr lang="en-ZA" dirty="0" smtClean="0"/>
              <a:t>The words of the Song of Moshe which make up most of </a:t>
            </a:r>
            <a:r>
              <a:rPr lang="en-ZA" dirty="0" smtClean="0"/>
              <a:t>Deuteronomy 32 </a:t>
            </a:r>
            <a:r>
              <a:rPr lang="en-ZA" dirty="0" smtClean="0"/>
              <a:t>are written distinctively in </a:t>
            </a:r>
            <a:r>
              <a:rPr lang="en-ZA" dirty="0" smtClean="0"/>
              <a:t>the Torah </a:t>
            </a:r>
            <a:r>
              <a:rPr lang="en-ZA" dirty="0" smtClean="0"/>
              <a:t>scrolls as two narrow columns, each with half of a verse using parallel language. </a:t>
            </a:r>
            <a:r>
              <a:rPr lang="en-ZA" dirty="0" smtClean="0"/>
              <a:t>The above verse 1-3</a:t>
            </a:r>
            <a:r>
              <a:rPr lang="en-ZA" i="1" dirty="0" smtClean="0"/>
              <a:t> </a:t>
            </a:r>
            <a:r>
              <a:rPr lang="en-ZA" dirty="0" smtClean="0"/>
              <a:t>is a visual of the beginning of the song as the verses appear in the scrolls</a:t>
            </a:r>
          </a:p>
          <a:p>
            <a:r>
              <a:rPr lang="en-ZA" dirty="0" smtClean="0"/>
              <a:t>(Hebrew reads right to left</a:t>
            </a:r>
            <a:r>
              <a:rPr lang="en-ZA" dirty="0" smtClean="0"/>
              <a:t>):</a:t>
            </a:r>
          </a:p>
          <a:p>
            <a:r>
              <a:rPr lang="en-ZA" dirty="0" smtClean="0"/>
              <a:t>This format is unique in the Torah. As poetry, the Song of Moshe contains multiple layers </a:t>
            </a:r>
            <a:r>
              <a:rPr lang="en-ZA" dirty="0" smtClean="0"/>
              <a:t>of meaning</a:t>
            </a:r>
            <a:r>
              <a:rPr lang="en-ZA" dirty="0" smtClean="0"/>
              <a:t>. At the heart of poetry is a deeper meaning, which surrounded by the harmony of </a:t>
            </a:r>
            <a:r>
              <a:rPr lang="en-ZA" dirty="0" smtClean="0"/>
              <a:t>its multiple </a:t>
            </a:r>
            <a:r>
              <a:rPr lang="en-ZA" dirty="0" smtClean="0"/>
              <a:t>meanings becomes the main melody.</a:t>
            </a:r>
            <a:endParaRPr lang="en-US" dirty="0" smtClean="0"/>
          </a:p>
          <a:p>
            <a:pPr rtl="1"/>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HEAVEN AND EARTH</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600" i="1" dirty="0" smtClean="0">
                <a:solidFill>
                  <a:srgbClr val="004821"/>
                </a:solidFill>
              </a:rPr>
              <a:t>“Give ear, O heavens, and let me speak; And hear, O earth, The words of my mouth. “Let my instruction fall as rain, My speech drop down as dew, As fine rain on the tender plants, And as showers on the grass</a:t>
            </a:r>
            <a:r>
              <a:rPr lang="en-ZA" sz="2600" b="1" i="1" dirty="0" smtClean="0">
                <a:solidFill>
                  <a:srgbClr val="004821"/>
                </a:solidFill>
              </a:rPr>
              <a:t>. (Deuteronomy 32:1-2)</a:t>
            </a:r>
          </a:p>
          <a:p>
            <a:r>
              <a:rPr lang="en-ZA" sz="2600" dirty="0" smtClean="0"/>
              <a:t>Why would He call the Heavens and the Earth to hear and be witnesses?</a:t>
            </a:r>
          </a:p>
          <a:p>
            <a:pPr algn="ctr"/>
            <a:r>
              <a:rPr lang="en-ZA" sz="2600" i="1" dirty="0" smtClean="0">
                <a:solidFill>
                  <a:srgbClr val="004821"/>
                </a:solidFill>
              </a:rPr>
              <a:t>“For truly, I say to you, till the heaven and the earth pass away, one jot or one </a:t>
            </a:r>
            <a:r>
              <a:rPr lang="en-ZA" sz="2600" i="1" dirty="0" err="1" smtClean="0">
                <a:solidFill>
                  <a:srgbClr val="004821"/>
                </a:solidFill>
              </a:rPr>
              <a:t>tittle</a:t>
            </a:r>
            <a:r>
              <a:rPr lang="en-ZA" sz="2600" i="1" dirty="0" smtClean="0">
                <a:solidFill>
                  <a:srgbClr val="004821"/>
                </a:solidFill>
              </a:rPr>
              <a:t> shall by no means pass from the Torah till all be </a:t>
            </a:r>
            <a:r>
              <a:rPr lang="en-ZA" sz="2600" b="1" i="1" dirty="0" smtClean="0">
                <a:solidFill>
                  <a:srgbClr val="004821"/>
                </a:solidFill>
              </a:rPr>
              <a:t>(Matthew 5:18)</a:t>
            </a:r>
          </a:p>
          <a:p>
            <a:r>
              <a:rPr lang="he-IL" sz="2600" dirty="0" smtClean="0"/>
              <a:t>יהוה</a:t>
            </a:r>
            <a:r>
              <a:rPr lang="en-ZA" sz="2600" dirty="0" smtClean="0"/>
              <a:t> made us to dwell in this realm, under heaven and on the earth. All that we do and experience in this life is between heaven and earth. And, this realm will not pass away and Torah will not pass away until all the Torah is fulfilled. </a:t>
            </a:r>
          </a:p>
          <a:p>
            <a:pPr algn="ctr"/>
            <a:r>
              <a:rPr lang="en-ZA" sz="2600" i="1" dirty="0" smtClean="0">
                <a:solidFill>
                  <a:srgbClr val="004821"/>
                </a:solidFill>
              </a:rPr>
              <a:t>And I saw a renewed heaven and a renewed earth, for the former heaven and the former earth had passed away, and the sea is no more. And I, </a:t>
            </a:r>
            <a:r>
              <a:rPr lang="en-ZA" sz="2600" i="1" dirty="0" err="1" smtClean="0">
                <a:solidFill>
                  <a:srgbClr val="004821"/>
                </a:solidFill>
              </a:rPr>
              <a:t>Yoḥanan</a:t>
            </a:r>
            <a:r>
              <a:rPr lang="en-ZA" sz="2600" i="1" dirty="0" smtClean="0">
                <a:solidFill>
                  <a:srgbClr val="004821"/>
                </a:solidFill>
              </a:rPr>
              <a:t>, saw the set-apart city, renewed </a:t>
            </a:r>
            <a:r>
              <a:rPr lang="en-ZA" sz="2600" i="1" dirty="0" err="1" smtClean="0">
                <a:solidFill>
                  <a:srgbClr val="004821"/>
                </a:solidFill>
              </a:rPr>
              <a:t>Yerushalayim</a:t>
            </a:r>
            <a:r>
              <a:rPr lang="en-ZA" sz="2600" i="1" dirty="0" smtClean="0">
                <a:solidFill>
                  <a:srgbClr val="004821"/>
                </a:solidFill>
              </a:rPr>
              <a:t>, coming down out of the heaven from Elohim, prepared as a bride adorned for her husband. </a:t>
            </a:r>
            <a:r>
              <a:rPr lang="en-ZA" sz="2600" b="1" i="1" dirty="0" smtClean="0">
                <a:solidFill>
                  <a:srgbClr val="004821"/>
                </a:solidFill>
              </a:rPr>
              <a:t>(Revelation 21:1-2)</a:t>
            </a:r>
          </a:p>
          <a:p>
            <a:endParaRPr lang="en-ZA" dirty="0" smtClean="0"/>
          </a:p>
          <a:p>
            <a:endParaRPr lang="en-ZA" dirty="0" smtClean="0"/>
          </a:p>
          <a:p>
            <a:endParaRPr lang="en-US" dirty="0" smtClean="0"/>
          </a:p>
          <a:p>
            <a:endParaRPr lang="en-ZA" dirty="0" smtClean="0"/>
          </a:p>
          <a:p>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BASIS OF THE POEM</a:t>
            </a:r>
            <a:endParaRPr lang="en-ZA" dirty="0"/>
          </a:p>
        </p:txBody>
      </p:sp>
      <p:sp>
        <p:nvSpPr>
          <p:cNvPr id="3" name="Content Placeholder 2"/>
          <p:cNvSpPr>
            <a:spLocks noGrp="1"/>
          </p:cNvSpPr>
          <p:nvPr>
            <p:ph idx="1"/>
          </p:nvPr>
        </p:nvSpPr>
        <p:spPr/>
        <p:txBody>
          <a:bodyPr>
            <a:normAutofit/>
          </a:bodyPr>
          <a:lstStyle/>
          <a:p>
            <a:r>
              <a:rPr lang="en-ZA" dirty="0" smtClean="0"/>
              <a:t>Rabbi </a:t>
            </a:r>
            <a:r>
              <a:rPr lang="en-ZA" dirty="0" err="1" smtClean="0"/>
              <a:t>Plaut’s</a:t>
            </a:r>
            <a:r>
              <a:rPr lang="en-ZA" dirty="0" smtClean="0"/>
              <a:t> words</a:t>
            </a:r>
            <a:r>
              <a:rPr lang="en-ZA" dirty="0" smtClean="0"/>
              <a:t>:</a:t>
            </a:r>
          </a:p>
          <a:p>
            <a:r>
              <a:rPr lang="en-ZA" i="1" dirty="0" smtClean="0">
                <a:solidFill>
                  <a:srgbClr val="C00000"/>
                </a:solidFill>
              </a:rPr>
              <a:t>“The poem warns; it instructs; it gives hope. Israel’s past history has amply </a:t>
            </a:r>
            <a:r>
              <a:rPr lang="en-ZA" i="1" dirty="0" smtClean="0">
                <a:solidFill>
                  <a:srgbClr val="C00000"/>
                </a:solidFill>
              </a:rPr>
              <a:t>demonstrated God’s </a:t>
            </a:r>
            <a:r>
              <a:rPr lang="en-ZA" i="1" dirty="0" smtClean="0">
                <a:solidFill>
                  <a:srgbClr val="C00000"/>
                </a:solidFill>
              </a:rPr>
              <a:t>love and care, and these will not be found wanting in the future. Rebellion against </a:t>
            </a:r>
            <a:r>
              <a:rPr lang="en-ZA" i="1" dirty="0" smtClean="0">
                <a:solidFill>
                  <a:srgbClr val="C00000"/>
                </a:solidFill>
              </a:rPr>
              <a:t>His Law </a:t>
            </a:r>
            <a:r>
              <a:rPr lang="en-ZA" i="1" dirty="0" smtClean="0">
                <a:solidFill>
                  <a:srgbClr val="C00000"/>
                </a:solidFill>
              </a:rPr>
              <a:t>may put Israel in dire straits, but in the end God will be shown not to have </a:t>
            </a:r>
            <a:r>
              <a:rPr lang="en-ZA" i="1" dirty="0" smtClean="0">
                <a:solidFill>
                  <a:srgbClr val="C00000"/>
                </a:solidFill>
              </a:rPr>
              <a:t>forgotten the </a:t>
            </a:r>
            <a:r>
              <a:rPr lang="en-ZA" i="1" dirty="0" smtClean="0">
                <a:solidFill>
                  <a:srgbClr val="C00000"/>
                </a:solidFill>
              </a:rPr>
              <a:t>people he </a:t>
            </a:r>
            <a:r>
              <a:rPr lang="en-ZA" i="1" dirty="0" smtClean="0">
                <a:solidFill>
                  <a:srgbClr val="C00000"/>
                </a:solidFill>
              </a:rPr>
              <a:t>has </a:t>
            </a:r>
            <a:r>
              <a:rPr lang="en-ZA" i="1" dirty="0" smtClean="0">
                <a:solidFill>
                  <a:srgbClr val="C00000"/>
                </a:solidFill>
              </a:rPr>
              <a:t>created</a:t>
            </a:r>
            <a:r>
              <a:rPr lang="en-ZA" i="1" dirty="0" smtClean="0">
                <a:solidFill>
                  <a:srgbClr val="C00000"/>
                </a:solidFill>
              </a:rPr>
              <a:t>.” </a:t>
            </a:r>
          </a:p>
          <a:p>
            <a:r>
              <a:rPr lang="en-ZA" dirty="0" smtClean="0"/>
              <a:t>At its simplest level, our poem addresses:</a:t>
            </a:r>
          </a:p>
          <a:p>
            <a:pPr marL="268288" indent="-268288"/>
            <a:r>
              <a:rPr lang="en-ZA" dirty="0" smtClean="0"/>
              <a:t>• </a:t>
            </a:r>
            <a:r>
              <a:rPr lang="he-IL" dirty="0" smtClean="0"/>
              <a:t>יהוה</a:t>
            </a:r>
            <a:r>
              <a:rPr lang="en-ZA" dirty="0" smtClean="0"/>
              <a:t> </a:t>
            </a:r>
            <a:r>
              <a:rPr lang="en-ZA" dirty="0" smtClean="0"/>
              <a:t>- good and full of loving deeds for Israel until He must judge them for </a:t>
            </a:r>
            <a:r>
              <a:rPr lang="en-ZA" dirty="0" smtClean="0"/>
              <a:t>their unfaithfulness</a:t>
            </a:r>
            <a:endParaRPr lang="en-ZA" dirty="0" smtClean="0"/>
          </a:p>
          <a:p>
            <a:pPr marL="268288" indent="-268288"/>
            <a:r>
              <a:rPr lang="en-ZA" dirty="0" smtClean="0"/>
              <a:t>• Israel – faithless and ungrateful as it gains wealth</a:t>
            </a:r>
          </a:p>
          <a:p>
            <a:pPr marL="268288" indent="-268288"/>
            <a:r>
              <a:rPr lang="en-ZA" dirty="0" smtClean="0"/>
              <a:t>• Other nations – used by </a:t>
            </a:r>
            <a:r>
              <a:rPr lang="he-IL" dirty="0" smtClean="0"/>
              <a:t>יהוה</a:t>
            </a:r>
            <a:r>
              <a:rPr lang="en-ZA" dirty="0" smtClean="0"/>
              <a:t> </a:t>
            </a:r>
            <a:r>
              <a:rPr lang="en-ZA" dirty="0" smtClean="0"/>
              <a:t>to judge Israel. These nations will not realize that their </a:t>
            </a:r>
            <a:r>
              <a:rPr lang="en-ZA" dirty="0" smtClean="0"/>
              <a:t>victory is </a:t>
            </a:r>
            <a:r>
              <a:rPr lang="en-ZA" dirty="0" smtClean="0"/>
              <a:t>because Israel has been sold out by their Rock.</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37071</TotalTime>
  <Words>3494</Words>
  <Application>Microsoft Office PowerPoint</Application>
  <PresentationFormat>On-screen Show (4:3)</PresentationFormat>
  <Paragraphs>169</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Slide 1</vt:lpstr>
      <vt:lpstr>RECOGNITION</vt:lpstr>
      <vt:lpstr>HA’AZINU “Listen”</vt:lpstr>
      <vt:lpstr>SONG OF MOSES</vt:lpstr>
      <vt:lpstr>SEA OF GLASS</vt:lpstr>
      <vt:lpstr>COMMANDED</vt:lpstr>
      <vt:lpstr>POETRY</vt:lpstr>
      <vt:lpstr>HEAVEN AND EARTH</vt:lpstr>
      <vt:lpstr>BASIS OF THE POEM</vt:lpstr>
      <vt:lpstr>GLORY TO יהוה</vt:lpstr>
      <vt:lpstr>THE PLAN OF יהוה</vt:lpstr>
      <vt:lpstr>THE HOPE WE WAIT FOR</vt:lpstr>
      <vt:lpstr>IRREVOCABLE BLESSINGS</vt:lpstr>
      <vt:lpstr>ATONEMENT</vt:lpstr>
      <vt:lpstr>HOW יהוה PROVIDES ATONEMENT</vt:lpstr>
      <vt:lpstr>HOW יהוה PROVIDES ATONEMENT con’t</vt:lpstr>
      <vt:lpstr>PARALLELED WITH PROPHECIES</vt:lpstr>
      <vt:lpstr>PARALLELED WITH PROPHECIES</vt:lpstr>
      <vt:lpstr>PARALLELED WITH PROPHECIES</vt:lpstr>
      <vt:lpstr>HIS NAME</vt:lpstr>
      <vt:lpstr>HIS NAME</vt:lpstr>
      <vt:lpstr>HIS NAME</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935</cp:revision>
  <dcterms:created xsi:type="dcterms:W3CDTF">2010-10-31T07:41:47Z</dcterms:created>
  <dcterms:modified xsi:type="dcterms:W3CDTF">2014-04-11T13:43:50Z</dcterms:modified>
</cp:coreProperties>
</file>